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4" r:id="rId1"/>
  </p:sldMasterIdLst>
  <p:sldIdLst>
    <p:sldId id="256" r:id="rId2"/>
    <p:sldId id="258" r:id="rId3"/>
    <p:sldId id="260" r:id="rId4"/>
    <p:sldId id="261" r:id="rId5"/>
    <p:sldId id="281" r:id="rId6"/>
    <p:sldId id="265" r:id="rId7"/>
    <p:sldId id="276" r:id="rId8"/>
    <p:sldId id="278" r:id="rId9"/>
    <p:sldId id="277" r:id="rId10"/>
    <p:sldId id="279" r:id="rId11"/>
    <p:sldId id="275" r:id="rId12"/>
    <p:sldId id="272" r:id="rId13"/>
    <p:sldId id="270" r:id="rId14"/>
    <p:sldId id="263" r:id="rId15"/>
    <p:sldId id="282" r:id="rId16"/>
    <p:sldId id="283" r:id="rId17"/>
    <p:sldId id="262" r:id="rId18"/>
    <p:sldId id="280" r:id="rId19"/>
    <p:sldId id="266" r:id="rId20"/>
    <p:sldId id="26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0" d="100"/>
          <a:sy n="80" d="100"/>
        </p:scale>
        <p:origin x="2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F61D5C3-BEF4-4405-8B99-F5F54C195CA5}"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8F4E56-B82E-4634-8D07-6FF9498136B5}" type="slidenum">
              <a:rPr lang="en-US" smtClean="0"/>
              <a:t>‹#›</a:t>
            </a:fld>
            <a:endParaRPr lang="en-US"/>
          </a:p>
        </p:txBody>
      </p:sp>
    </p:spTree>
    <p:extLst>
      <p:ext uri="{BB962C8B-B14F-4D97-AF65-F5344CB8AC3E}">
        <p14:creationId xmlns:p14="http://schemas.microsoft.com/office/powerpoint/2010/main" val="259600496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61D5C3-BEF4-4405-8B99-F5F54C195CA5}"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F4E56-B82E-4634-8D07-6FF9498136B5}" type="slidenum">
              <a:rPr lang="en-US" smtClean="0"/>
              <a:t>‹#›</a:t>
            </a:fld>
            <a:endParaRPr lang="en-US"/>
          </a:p>
        </p:txBody>
      </p:sp>
    </p:spTree>
    <p:extLst>
      <p:ext uri="{BB962C8B-B14F-4D97-AF65-F5344CB8AC3E}">
        <p14:creationId xmlns:p14="http://schemas.microsoft.com/office/powerpoint/2010/main" val="3452496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61D5C3-BEF4-4405-8B99-F5F54C195CA5}"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F4E56-B82E-4634-8D07-6FF9498136B5}" type="slidenum">
              <a:rPr lang="en-US" smtClean="0"/>
              <a:t>‹#›</a:t>
            </a:fld>
            <a:endParaRPr lang="en-US"/>
          </a:p>
        </p:txBody>
      </p:sp>
    </p:spTree>
    <p:extLst>
      <p:ext uri="{BB962C8B-B14F-4D97-AF65-F5344CB8AC3E}">
        <p14:creationId xmlns:p14="http://schemas.microsoft.com/office/powerpoint/2010/main" val="219161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61D5C3-BEF4-4405-8B99-F5F54C195CA5}"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8F4E56-B82E-4634-8D07-6FF9498136B5}" type="slidenum">
              <a:rPr lang="en-US" smtClean="0"/>
              <a:t>‹#›</a:t>
            </a:fld>
            <a:endParaRPr lang="en-US"/>
          </a:p>
        </p:txBody>
      </p:sp>
    </p:spTree>
    <p:extLst>
      <p:ext uri="{BB962C8B-B14F-4D97-AF65-F5344CB8AC3E}">
        <p14:creationId xmlns:p14="http://schemas.microsoft.com/office/powerpoint/2010/main" val="2985747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8F61D5C3-BEF4-4405-8B99-F5F54C195CA5}"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8F4E56-B82E-4634-8D07-6FF9498136B5}" type="slidenum">
              <a:rPr lang="en-US" smtClean="0"/>
              <a:t>‹#›</a:t>
            </a:fld>
            <a:endParaRPr lang="en-US"/>
          </a:p>
        </p:txBody>
      </p:sp>
    </p:spTree>
    <p:extLst>
      <p:ext uri="{BB962C8B-B14F-4D97-AF65-F5344CB8AC3E}">
        <p14:creationId xmlns:p14="http://schemas.microsoft.com/office/powerpoint/2010/main" val="326168260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F61D5C3-BEF4-4405-8B99-F5F54C195CA5}" type="datetimeFigureOut">
              <a:rPr lang="en-US" smtClean="0"/>
              <a:t>7/25/2024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A58F4E56-B82E-4634-8D07-6FF9498136B5}" type="slidenum">
              <a:rPr lang="en-US" smtClean="0"/>
              <a:t>‹#›</a:t>
            </a:fld>
            <a:endParaRPr lang="en-US"/>
          </a:p>
        </p:txBody>
      </p:sp>
    </p:spTree>
    <p:extLst>
      <p:ext uri="{BB962C8B-B14F-4D97-AF65-F5344CB8AC3E}">
        <p14:creationId xmlns:p14="http://schemas.microsoft.com/office/powerpoint/2010/main" val="1283635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F61D5C3-BEF4-4405-8B99-F5F54C195CA5}"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8F4E56-B82E-4634-8D07-6FF9498136B5}"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9283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61D5C3-BEF4-4405-8B99-F5F54C195CA5}"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8F4E56-B82E-4634-8D07-6FF9498136B5}" type="slidenum">
              <a:rPr lang="en-US" smtClean="0"/>
              <a:t>‹#›</a:t>
            </a:fld>
            <a:endParaRPr lang="en-US"/>
          </a:p>
        </p:txBody>
      </p:sp>
    </p:spTree>
    <p:extLst>
      <p:ext uri="{BB962C8B-B14F-4D97-AF65-F5344CB8AC3E}">
        <p14:creationId xmlns:p14="http://schemas.microsoft.com/office/powerpoint/2010/main" val="24070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1D5C3-BEF4-4405-8B99-F5F54C195CA5}" type="datetimeFigureOut">
              <a:rPr lang="en-US" smtClean="0"/>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8F4E56-B82E-4634-8D07-6FF9498136B5}" type="slidenum">
              <a:rPr lang="en-US" smtClean="0"/>
              <a:t>‹#›</a:t>
            </a:fld>
            <a:endParaRPr lang="en-US"/>
          </a:p>
        </p:txBody>
      </p:sp>
    </p:spTree>
    <p:extLst>
      <p:ext uri="{BB962C8B-B14F-4D97-AF65-F5344CB8AC3E}">
        <p14:creationId xmlns:p14="http://schemas.microsoft.com/office/powerpoint/2010/main" val="3342114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8F61D5C3-BEF4-4405-8B99-F5F54C195CA5}" type="datetimeFigureOut">
              <a:rPr lang="en-US" smtClean="0"/>
              <a:t>7/25/2024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A58F4E56-B82E-4634-8D07-6FF9498136B5}" type="slidenum">
              <a:rPr lang="en-US" smtClean="0"/>
              <a:t>‹#›</a:t>
            </a:fld>
            <a:endParaRPr lang="en-US"/>
          </a:p>
        </p:txBody>
      </p:sp>
    </p:spTree>
    <p:extLst>
      <p:ext uri="{BB962C8B-B14F-4D97-AF65-F5344CB8AC3E}">
        <p14:creationId xmlns:p14="http://schemas.microsoft.com/office/powerpoint/2010/main" val="4167895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F61D5C3-BEF4-4405-8B99-F5F54C195CA5}" type="datetimeFigureOut">
              <a:rPr lang="en-US" smtClean="0"/>
              <a:t>7/25/2024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A58F4E56-B82E-4634-8D07-6FF9498136B5}" type="slidenum">
              <a:rPr lang="en-US" smtClean="0"/>
              <a:t>‹#›</a:t>
            </a:fld>
            <a:endParaRPr lang="en-US"/>
          </a:p>
        </p:txBody>
      </p:sp>
    </p:spTree>
    <p:extLst>
      <p:ext uri="{BB962C8B-B14F-4D97-AF65-F5344CB8AC3E}">
        <p14:creationId xmlns:p14="http://schemas.microsoft.com/office/powerpoint/2010/main" val="1210979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F61D5C3-BEF4-4405-8B99-F5F54C195CA5}" type="datetimeFigureOut">
              <a:rPr lang="en-US" smtClean="0"/>
              <a:t>7/25/2024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A58F4E56-B82E-4634-8D07-6FF9498136B5}" type="slidenum">
              <a:rPr lang="en-US" smtClean="0"/>
              <a:t>‹#›</a:t>
            </a:fld>
            <a:endParaRPr lang="en-US"/>
          </a:p>
        </p:txBody>
      </p:sp>
    </p:spTree>
    <p:extLst>
      <p:ext uri="{BB962C8B-B14F-4D97-AF65-F5344CB8AC3E}">
        <p14:creationId xmlns:p14="http://schemas.microsoft.com/office/powerpoint/2010/main" val="107912741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97BB10-8C46-DBF8-CB9A-5CED2CCFBE4D}"/>
              </a:ext>
            </a:extLst>
          </p:cNvPr>
          <p:cNvSpPr>
            <a:spLocks noGrp="1"/>
          </p:cNvSpPr>
          <p:nvPr>
            <p:ph type="subTitle" idx="1"/>
          </p:nvPr>
        </p:nvSpPr>
        <p:spPr>
          <a:xfrm>
            <a:off x="2695194" y="4352544"/>
            <a:ext cx="6801612" cy="1239894"/>
          </a:xfrm>
        </p:spPr>
        <p:txBody>
          <a:bodyPr>
            <a:normAutofit/>
          </a:bodyPr>
          <a:lstStyle/>
          <a:p>
            <a:r>
              <a:rPr lang="en-US" dirty="0">
                <a:solidFill>
                  <a:schemeClr val="tx1"/>
                </a:solidFill>
              </a:rPr>
              <a:t>Development Review Committee Meeting</a:t>
            </a:r>
          </a:p>
          <a:p>
            <a:r>
              <a:rPr lang="en-US" dirty="0">
                <a:solidFill>
                  <a:schemeClr val="tx1"/>
                </a:solidFill>
              </a:rPr>
              <a:t>June 25, 2024</a:t>
            </a:r>
          </a:p>
          <a:p>
            <a:endParaRPr lang="en-US" dirty="0">
              <a:solidFill>
                <a:schemeClr val="tx1"/>
              </a:solidFill>
            </a:endParaRPr>
          </a:p>
        </p:txBody>
      </p:sp>
      <p:pic>
        <p:nvPicPr>
          <p:cNvPr id="7" name="Picture 6">
            <a:extLst>
              <a:ext uri="{FF2B5EF4-FFF2-40B4-BE49-F238E27FC236}">
                <a16:creationId xmlns:a16="http://schemas.microsoft.com/office/drawing/2014/main" id="{0004A7F3-2E81-3ED9-343B-76B6CAB8850D}"/>
              </a:ext>
            </a:extLst>
          </p:cNvPr>
          <p:cNvPicPr>
            <a:picLocks noChangeAspect="1"/>
          </p:cNvPicPr>
          <p:nvPr/>
        </p:nvPicPr>
        <p:blipFill>
          <a:blip r:embed="rId2"/>
          <a:stretch>
            <a:fillRect/>
          </a:stretch>
        </p:blipFill>
        <p:spPr>
          <a:xfrm>
            <a:off x="-1051310" y="-825843"/>
            <a:ext cx="15392716" cy="7683843"/>
          </a:xfrm>
          <a:prstGeom prst="rect">
            <a:avLst/>
          </a:prstGeom>
        </p:spPr>
      </p:pic>
      <p:sp>
        <p:nvSpPr>
          <p:cNvPr id="21" name="Title 20">
            <a:extLst>
              <a:ext uri="{FF2B5EF4-FFF2-40B4-BE49-F238E27FC236}">
                <a16:creationId xmlns:a16="http://schemas.microsoft.com/office/drawing/2014/main" id="{C52295C6-D8BB-AF06-B442-ED927014470C}"/>
              </a:ext>
            </a:extLst>
          </p:cNvPr>
          <p:cNvSpPr>
            <a:spLocks noGrp="1"/>
          </p:cNvSpPr>
          <p:nvPr>
            <p:ph type="ctrTitle"/>
          </p:nvPr>
        </p:nvSpPr>
        <p:spPr>
          <a:xfrm>
            <a:off x="1908109" y="1862722"/>
            <a:ext cx="8991600" cy="1645920"/>
          </a:xfrm>
          <a:solidFill>
            <a:srgbClr val="FFFFFF">
              <a:alpha val="82000"/>
            </a:srgbClr>
          </a:solidFill>
        </p:spPr>
        <p:txBody>
          <a:bodyPr>
            <a:normAutofit/>
          </a:bodyPr>
          <a:lstStyle/>
          <a:p>
            <a:r>
              <a:rPr lang="en-US" dirty="0"/>
              <a:t>Mixed-use development</a:t>
            </a:r>
            <a:br>
              <a:rPr lang="en-US" dirty="0"/>
            </a:br>
            <a:r>
              <a:rPr lang="en-US" dirty="0"/>
              <a:t>1941 White Avenue</a:t>
            </a:r>
          </a:p>
        </p:txBody>
      </p:sp>
      <p:sp>
        <p:nvSpPr>
          <p:cNvPr id="23" name="Subtitle 2">
            <a:extLst>
              <a:ext uri="{FF2B5EF4-FFF2-40B4-BE49-F238E27FC236}">
                <a16:creationId xmlns:a16="http://schemas.microsoft.com/office/drawing/2014/main" id="{7907EF24-1E42-6B86-F86D-7C278D73B4B6}"/>
              </a:ext>
            </a:extLst>
          </p:cNvPr>
          <p:cNvSpPr txBox="1">
            <a:spLocks/>
          </p:cNvSpPr>
          <p:nvPr/>
        </p:nvSpPr>
        <p:spPr>
          <a:xfrm>
            <a:off x="3898502" y="4002317"/>
            <a:ext cx="5010814" cy="863761"/>
          </a:xfrm>
          <a:prstGeom prst="rect">
            <a:avLst/>
          </a:prstGeom>
          <a:solidFill>
            <a:schemeClr val="tx1">
              <a:alpha val="76000"/>
            </a:schemeClr>
          </a:solidFill>
        </p:spPr>
        <p:txBody>
          <a:bodyPr vert="horz" lIns="91440" tIns="45720" rIns="91440" bIns="45720" rtlCol="0">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dirty="0">
                <a:solidFill>
                  <a:schemeClr val="bg1"/>
                </a:solidFill>
              </a:rPr>
              <a:t>Development Review Committee Meeting</a:t>
            </a:r>
          </a:p>
          <a:p>
            <a:r>
              <a:rPr lang="en-US" dirty="0">
                <a:solidFill>
                  <a:schemeClr val="bg1"/>
                </a:solidFill>
              </a:rPr>
              <a:t>June 25, 2024</a:t>
            </a:r>
          </a:p>
          <a:p>
            <a:endParaRPr lang="en-US" dirty="0">
              <a:solidFill>
                <a:schemeClr val="tx1"/>
              </a:solidFill>
            </a:endParaRPr>
          </a:p>
        </p:txBody>
      </p:sp>
    </p:spTree>
    <p:extLst>
      <p:ext uri="{BB962C8B-B14F-4D97-AF65-F5344CB8AC3E}">
        <p14:creationId xmlns:p14="http://schemas.microsoft.com/office/powerpoint/2010/main" val="54478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3">
                                            <p:bg/>
                                          </p:spTgt>
                                        </p:tgtEl>
                                        <p:attrNameLst>
                                          <p:attrName>style.visibility</p:attrName>
                                        </p:attrNameLst>
                                      </p:cBhvr>
                                      <p:to>
                                        <p:strVal val="visible"/>
                                      </p:to>
                                    </p:set>
                                    <p:animEffect transition="in" filter="fade">
                                      <p:cBhvr>
                                        <p:cTn id="15" dur="700"/>
                                        <p:tgtEl>
                                          <p:spTgt spid="2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000"/>
                                  </p:stCondLst>
                                  <p:iterate>
                                    <p:tmPct val="10000"/>
                                  </p:iterate>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700"/>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1000"/>
                                  </p:stCondLst>
                                  <p:iterate>
                                    <p:tmPct val="10000"/>
                                  </p:iterate>
                                  <p:childTnLst>
                                    <p:set>
                                      <p:cBhvr>
                                        <p:cTn id="24" dur="1" fill="hold">
                                          <p:stCondLst>
                                            <p:cond delay="0"/>
                                          </p:stCondLst>
                                        </p:cTn>
                                        <p:tgtEl>
                                          <p:spTgt spid="23">
                                            <p:txEl>
                                              <p:pRg st="1" end="1"/>
                                            </p:txEl>
                                          </p:spTgt>
                                        </p:tgtEl>
                                        <p:attrNameLst>
                                          <p:attrName>style.visibility</p:attrName>
                                        </p:attrNameLst>
                                      </p:cBhvr>
                                      <p:to>
                                        <p:strVal val="visible"/>
                                      </p:to>
                                    </p:set>
                                    <p:animEffect transition="in" filter="fade">
                                      <p:cBhvr>
                                        <p:cTn id="25" dur="7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3"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C883A-F960-41C7-2A5D-D7CCF17034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245CBF-9D59-9C7A-A084-E97ED45C12D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550CA94-362F-6BBE-024E-DB87B67586D4}"/>
              </a:ext>
            </a:extLst>
          </p:cNvPr>
          <p:cNvPicPr>
            <a:picLocks noChangeAspect="1"/>
          </p:cNvPicPr>
          <p:nvPr/>
        </p:nvPicPr>
        <p:blipFill>
          <a:blip r:embed="rId2"/>
          <a:stretch>
            <a:fillRect/>
          </a:stretch>
        </p:blipFill>
        <p:spPr>
          <a:xfrm>
            <a:off x="513571" y="275785"/>
            <a:ext cx="11164858" cy="6306430"/>
          </a:xfrm>
          <a:prstGeom prst="rect">
            <a:avLst/>
          </a:prstGeom>
        </p:spPr>
      </p:pic>
    </p:spTree>
    <p:extLst>
      <p:ext uri="{BB962C8B-B14F-4D97-AF65-F5344CB8AC3E}">
        <p14:creationId xmlns:p14="http://schemas.microsoft.com/office/powerpoint/2010/main" val="2974596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 driving on the road&#10;&#10;Description automatically generated">
            <a:extLst>
              <a:ext uri="{FF2B5EF4-FFF2-40B4-BE49-F238E27FC236}">
                <a16:creationId xmlns:a16="http://schemas.microsoft.com/office/drawing/2014/main" id="{17D57DA6-6575-23EB-9E8C-E87375FF93A9}"/>
              </a:ext>
            </a:extLst>
          </p:cNvPr>
          <p:cNvPicPr>
            <a:picLocks noChangeAspect="1"/>
          </p:cNvPicPr>
          <p:nvPr/>
        </p:nvPicPr>
        <p:blipFill rotWithShape="1">
          <a:blip r:embed="rId2"/>
          <a:srcRect l="12086" r="23313"/>
          <a:stretch/>
        </p:blipFill>
        <p:spPr>
          <a:xfrm>
            <a:off x="4649216" y="0"/>
            <a:ext cx="7541090" cy="6857989"/>
          </a:xfrm>
          <a:prstGeom prst="rect">
            <a:avLst/>
          </a:prstGeom>
        </p:spPr>
      </p:pic>
      <p:sp>
        <p:nvSpPr>
          <p:cNvPr id="19"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3BF8E-7A4F-800D-A4A5-5546780CB4FA}"/>
              </a:ext>
            </a:extLst>
          </p:cNvPr>
          <p:cNvSpPr>
            <a:spLocks noGrp="1"/>
          </p:cNvSpPr>
          <p:nvPr>
            <p:ph type="title"/>
          </p:nvPr>
        </p:nvSpPr>
        <p:spPr>
          <a:xfrm>
            <a:off x="489914" y="661223"/>
            <a:ext cx="3671081" cy="1728044"/>
          </a:xfrm>
          <a:noFill/>
          <a:ln>
            <a:solidFill>
              <a:schemeClr val="bg1"/>
            </a:solidFill>
          </a:ln>
        </p:spPr>
        <p:txBody>
          <a:bodyPr wrap="square">
            <a:normAutofit/>
          </a:bodyPr>
          <a:lstStyle/>
          <a:p>
            <a:r>
              <a:rPr lang="en-US" dirty="0">
                <a:solidFill>
                  <a:schemeClr val="bg1"/>
                </a:solidFill>
              </a:rPr>
              <a:t>Underground Utility District No. 8</a:t>
            </a:r>
          </a:p>
        </p:txBody>
      </p:sp>
      <p:sp>
        <p:nvSpPr>
          <p:cNvPr id="3" name="Content Placeholder 2">
            <a:extLst>
              <a:ext uri="{FF2B5EF4-FFF2-40B4-BE49-F238E27FC236}">
                <a16:creationId xmlns:a16="http://schemas.microsoft.com/office/drawing/2014/main" id="{7D9BF5B0-8BF3-24CB-2C7D-B5A0C30E2D73}"/>
              </a:ext>
            </a:extLst>
          </p:cNvPr>
          <p:cNvSpPr>
            <a:spLocks noGrp="1"/>
          </p:cNvSpPr>
          <p:nvPr>
            <p:ph idx="1"/>
          </p:nvPr>
        </p:nvSpPr>
        <p:spPr>
          <a:xfrm>
            <a:off x="489914" y="2638044"/>
            <a:ext cx="3517528" cy="3415622"/>
          </a:xfrm>
        </p:spPr>
        <p:txBody>
          <a:bodyPr>
            <a:normAutofit/>
          </a:bodyPr>
          <a:lstStyle/>
          <a:p>
            <a:pPr marL="228600" lvl="1" indent="0" algn="ctr">
              <a:buNone/>
            </a:pPr>
            <a:r>
              <a:rPr lang="en-US" sz="1800" dirty="0">
                <a:solidFill>
                  <a:schemeClr val="bg1"/>
                </a:solidFill>
              </a:rPr>
              <a:t>White Avenue and Arrow Highway,  adjacent to the project site, are within </a:t>
            </a:r>
            <a:r>
              <a:rPr lang="en-US" sz="1800" dirty="0" err="1">
                <a:solidFill>
                  <a:schemeClr val="bg1"/>
                </a:solidFill>
              </a:rPr>
              <a:t>UUD</a:t>
            </a:r>
            <a:r>
              <a:rPr lang="en-US" sz="1800" dirty="0">
                <a:solidFill>
                  <a:schemeClr val="bg1"/>
                </a:solidFill>
              </a:rPr>
              <a:t> No. 8. Utilities currently located along White Avenue will be placed underground as part of the project. </a:t>
            </a:r>
          </a:p>
          <a:p>
            <a:endParaRPr lang="en-US" dirty="0">
              <a:solidFill>
                <a:schemeClr val="bg1"/>
              </a:solidFill>
            </a:endParaRPr>
          </a:p>
        </p:txBody>
      </p:sp>
    </p:spTree>
    <p:extLst>
      <p:ext uri="{BB962C8B-B14F-4D97-AF65-F5344CB8AC3E}">
        <p14:creationId xmlns:p14="http://schemas.microsoft.com/office/powerpoint/2010/main" val="3086683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3BF8E-7A4F-800D-A4A5-5546780CB4FA}"/>
              </a:ext>
            </a:extLst>
          </p:cNvPr>
          <p:cNvSpPr>
            <a:spLocks noGrp="1"/>
          </p:cNvSpPr>
          <p:nvPr>
            <p:ph type="title"/>
          </p:nvPr>
        </p:nvSpPr>
        <p:spPr>
          <a:xfrm>
            <a:off x="2230954" y="414456"/>
            <a:ext cx="7729728" cy="1188720"/>
          </a:xfrm>
          <a:solidFill>
            <a:srgbClr val="FFFFFF"/>
          </a:solidFill>
        </p:spPr>
        <p:txBody>
          <a:bodyPr>
            <a:normAutofit/>
          </a:bodyPr>
          <a:lstStyle/>
          <a:p>
            <a:r>
              <a:rPr lang="en-US" dirty="0">
                <a:solidFill>
                  <a:srgbClr val="404040"/>
                </a:solidFill>
              </a:rPr>
              <a:t>Community Facilities District (CFD)</a:t>
            </a:r>
            <a:endParaRPr lang="en-US" dirty="0"/>
          </a:p>
        </p:txBody>
      </p:sp>
      <p:sp>
        <p:nvSpPr>
          <p:cNvPr id="3" name="Content Placeholder 2">
            <a:extLst>
              <a:ext uri="{FF2B5EF4-FFF2-40B4-BE49-F238E27FC236}">
                <a16:creationId xmlns:a16="http://schemas.microsoft.com/office/drawing/2014/main" id="{7D9BF5B0-8BF3-24CB-2C7D-B5A0C30E2D73}"/>
              </a:ext>
            </a:extLst>
          </p:cNvPr>
          <p:cNvSpPr>
            <a:spLocks noGrp="1"/>
          </p:cNvSpPr>
          <p:nvPr>
            <p:ph idx="1"/>
          </p:nvPr>
        </p:nvSpPr>
        <p:spPr>
          <a:xfrm>
            <a:off x="1337206" y="1970476"/>
            <a:ext cx="9517224" cy="3733094"/>
          </a:xfrm>
        </p:spPr>
        <p:txBody>
          <a:bodyPr>
            <a:normAutofit lnSpcReduction="10000"/>
          </a:bodyPr>
          <a:lstStyle/>
          <a:p>
            <a:pPr marL="628650" lvl="3" indent="-171450">
              <a:spcBef>
                <a:spcPts val="0"/>
              </a:spcBef>
            </a:pPr>
            <a:r>
              <a:rPr lang="en-US" sz="1200" b="1" dirty="0">
                <a:effectLst/>
                <a:ea typeface="Calibri" panose="020F0502020204030204" pitchFamily="34" charset="0"/>
                <a:cs typeface="Calibri" panose="020F0502020204030204" pitchFamily="34" charset="0"/>
              </a:rPr>
              <a:t>Added Condition of Approval #25</a:t>
            </a:r>
          </a:p>
          <a:p>
            <a:pPr marL="457200" lvl="3" indent="0">
              <a:spcBef>
                <a:spcPts val="0"/>
              </a:spcBef>
              <a:buNone/>
            </a:pPr>
            <a:endParaRPr lang="en-US" sz="1200" dirty="0">
              <a:effectLst/>
              <a:ea typeface="Calibri" panose="020F0502020204030204" pitchFamily="34" charset="0"/>
              <a:cs typeface="Calibri" panose="020F0502020204030204" pitchFamily="34" charset="0"/>
            </a:endParaRPr>
          </a:p>
          <a:p>
            <a:pPr marL="457200" lvl="3" indent="0">
              <a:spcBef>
                <a:spcPts val="0"/>
              </a:spcBef>
              <a:buNone/>
            </a:pPr>
            <a:r>
              <a:rPr lang="en-US" sz="1200" dirty="0">
                <a:effectLst/>
                <a:ea typeface="Calibri" panose="020F0502020204030204" pitchFamily="34" charset="0"/>
                <a:cs typeface="Calibri" panose="020F0502020204030204" pitchFamily="34" charset="0"/>
              </a:rPr>
              <a:t>The </a:t>
            </a:r>
            <a:r>
              <a:rPr lang="en-US" sz="1200" dirty="0">
                <a:solidFill>
                  <a:srgbClr val="000000"/>
                </a:solidFill>
                <a:effectLst/>
                <a:ea typeface="Calibri" panose="020F0502020204030204" pitchFamily="34" charset="0"/>
                <a:cs typeface="Calibri" panose="020F0502020204030204" pitchFamily="34" charset="0"/>
              </a:rPr>
              <a:t>Applicant is hereby required to initiate the process under the Mello-Roos Community Facilities Act to annex the project site into the applicable Community Facilities District (CFD), either CFD 11-1 or the new CFD currently being studied by the City which would be CFD 24-1. The following requirements shall apply:</a:t>
            </a:r>
            <a:endParaRPr lang="en-US" sz="1200" dirty="0">
              <a:effectLst/>
              <a:ea typeface="Calibri" panose="020F0502020204030204" pitchFamily="34" charset="0"/>
              <a:cs typeface="Calibri" panose="020F0502020204030204" pitchFamily="34" charset="0"/>
            </a:endParaRPr>
          </a:p>
          <a:p>
            <a:pPr marL="742950" marR="0" lvl="1" indent="-285750">
              <a:spcBef>
                <a:spcPts val="0"/>
              </a:spcBef>
              <a:spcAft>
                <a:spcPts val="0"/>
              </a:spcAft>
              <a:buSzPts val="1000"/>
              <a:buFont typeface="Courier New" panose="02070309020205020404" pitchFamily="49" charset="0"/>
              <a:buAutoNum type="arabicPeriod"/>
              <a:tabLst>
                <a:tab pos="914400" algn="l"/>
              </a:tabLst>
            </a:pPr>
            <a:endParaRPr lang="en-US" sz="1200" dirty="0">
              <a:solidFill>
                <a:srgbClr val="000000"/>
              </a:solidFill>
              <a:effectLst/>
              <a:ea typeface="Times New Roman" panose="02020603050405020304" pitchFamily="18" charset="0"/>
              <a:cs typeface="Times New Roman" panose="02020603050405020304" pitchFamily="18" charset="0"/>
            </a:endParaRPr>
          </a:p>
          <a:p>
            <a:pPr marL="628650" marR="0" lvl="1" indent="-171450">
              <a:spcBef>
                <a:spcPts val="0"/>
              </a:spcBef>
              <a:spcAft>
                <a:spcPts val="0"/>
              </a:spcAft>
              <a:buSzPts val="1000"/>
              <a:tabLst>
                <a:tab pos="914400" algn="l"/>
              </a:tabLst>
            </a:pPr>
            <a:r>
              <a:rPr lang="en-US" sz="1200" dirty="0">
                <a:solidFill>
                  <a:srgbClr val="000000"/>
                </a:solidFill>
                <a:effectLst/>
                <a:ea typeface="Times New Roman" panose="02020603050405020304" pitchFamily="18" charset="0"/>
                <a:cs typeface="Times New Roman" panose="02020603050405020304" pitchFamily="18" charset="0"/>
              </a:rPr>
              <a:t>	The Applicant shall adhere to all rules, regulations, and financial obligations associated with CFD 24-1 or 11-1, including but not limited 	to any special taxes, assessments, and maintenance fees as determined by the City.  </a:t>
            </a:r>
            <a:r>
              <a:rPr lang="en-US" sz="1200" dirty="0">
                <a:effectLst/>
                <a:ea typeface="Times New Roman" panose="02020603050405020304" pitchFamily="18" charset="0"/>
                <a:cs typeface="Times New Roman" panose="02020603050405020304" pitchFamily="18" charset="0"/>
              </a:rPr>
              <a:t>The City will confer with Applicant, upon 	request by the Applicant, prior to annexation to understand any concerns about potential project financial infeasibility based on 	the imposition of CFD 24-1 or 11-1, and the City will make good faith efforts to address those concerns by, for example, adjusting 	applicable taxes, assessments, and fees applicable to the Project under either CFD 11-1 or 24-1. </a:t>
            </a:r>
            <a:r>
              <a:rPr lang="en-US" sz="1200" dirty="0">
                <a:solidFill>
                  <a:srgbClr val="000000"/>
                </a:solidFill>
                <a:effectLst/>
                <a:ea typeface="Times New Roman" panose="02020603050405020304" pitchFamily="18" charset="0"/>
                <a:cs typeface="Times New Roman" panose="02020603050405020304" pitchFamily="18" charset="0"/>
              </a:rPr>
              <a:t>Nothing herein shall affect the 	rights of property owners or electors within CFD 11-1 or CFD 24-1 to make future changes to CFD 11-1 or CFD 24-1 following 	annexation into the district.</a:t>
            </a:r>
            <a:endParaRPr lang="en-US" sz="1200" dirty="0">
              <a:ea typeface="Times New Roman" panose="02020603050405020304" pitchFamily="18" charset="0"/>
              <a:cs typeface="Times New Roman" panose="02020603050405020304" pitchFamily="18" charset="0"/>
            </a:endParaRPr>
          </a:p>
          <a:p>
            <a:pPr marL="628650" marR="0" lvl="1" indent="-171450">
              <a:spcBef>
                <a:spcPts val="0"/>
              </a:spcBef>
              <a:spcAft>
                <a:spcPts val="0"/>
              </a:spcAft>
              <a:buSzPts val="1000"/>
              <a:tabLst>
                <a:tab pos="914400" algn="l"/>
              </a:tabLst>
            </a:pPr>
            <a:endParaRPr lang="en-US" sz="1200" dirty="0">
              <a:solidFill>
                <a:srgbClr val="000000"/>
              </a:solidFill>
              <a:effectLst/>
              <a:ea typeface="Times New Roman" panose="02020603050405020304" pitchFamily="18" charset="0"/>
              <a:cs typeface="Times New Roman" panose="02020603050405020304" pitchFamily="18" charset="0"/>
            </a:endParaRPr>
          </a:p>
          <a:p>
            <a:pPr marL="857250" lvl="2" indent="-171450">
              <a:spcBef>
                <a:spcPts val="0"/>
              </a:spcBef>
              <a:buSzPts val="1000"/>
              <a:tabLst>
                <a:tab pos="914400" algn="l"/>
              </a:tabLst>
            </a:pPr>
            <a:r>
              <a:rPr lang="en-US" sz="1200" dirty="0">
                <a:solidFill>
                  <a:srgbClr val="000000"/>
                </a:solidFill>
                <a:effectLst/>
                <a:ea typeface="Times New Roman" panose="02020603050405020304" pitchFamily="18" charset="0"/>
                <a:cs typeface="Times New Roman" panose="02020603050405020304" pitchFamily="18" charset="0"/>
              </a:rPr>
              <a:t>Upon successful annexation into CFD 24-1 or 11-1, the Applicant shall provide the City with all final documentation confirming the annexation.</a:t>
            </a:r>
            <a:endParaRPr lang="en-US" sz="1200" dirty="0">
              <a:ea typeface="Times New Roman" panose="02020603050405020304" pitchFamily="18" charset="0"/>
              <a:cs typeface="Times New Roman" panose="02020603050405020304" pitchFamily="18" charset="0"/>
            </a:endParaRPr>
          </a:p>
          <a:p>
            <a:pPr marL="857250" lvl="2" indent="-171450">
              <a:spcBef>
                <a:spcPts val="0"/>
              </a:spcBef>
              <a:buSzPts val="1000"/>
              <a:tabLst>
                <a:tab pos="914400" algn="l"/>
              </a:tabLst>
            </a:pPr>
            <a:endParaRPr lang="en-US" sz="1200" dirty="0">
              <a:solidFill>
                <a:srgbClr val="000000"/>
              </a:solidFill>
              <a:effectLst/>
              <a:ea typeface="Times New Roman" panose="02020603050405020304" pitchFamily="18" charset="0"/>
              <a:cs typeface="Times New Roman" panose="02020603050405020304" pitchFamily="18" charset="0"/>
            </a:endParaRPr>
          </a:p>
          <a:p>
            <a:pPr marL="857250" lvl="2" indent="-171450">
              <a:spcBef>
                <a:spcPts val="0"/>
              </a:spcBef>
              <a:buSzPts val="1000"/>
              <a:tabLst>
                <a:tab pos="914400" algn="l"/>
              </a:tabLst>
            </a:pPr>
            <a:r>
              <a:rPr lang="en-US" sz="1200" dirty="0">
                <a:solidFill>
                  <a:srgbClr val="000000"/>
                </a:solidFill>
                <a:effectLst/>
                <a:ea typeface="Times New Roman" panose="02020603050405020304" pitchFamily="18" charset="0"/>
                <a:cs typeface="Times New Roman" panose="02020603050405020304" pitchFamily="18" charset="0"/>
              </a:rPr>
              <a:t>A copy of the annexation agreement, recorded documents, and proof of compliance with CFD 24-1 or 11-1 obligations must be submitted to the Community Development Department prior to the issuance of building permits. </a:t>
            </a:r>
            <a:endParaRPr lang="en-US" sz="12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Aptos" panose="020B0004020202020204" pitchFamily="34" charset="0"/>
                <a:ea typeface="Calibri" panose="020F0502020204030204" pitchFamily="34" charset="0"/>
                <a:cs typeface="Calibri" panose="020F0502020204030204" pitchFamily="34" charset="0"/>
              </a:rPr>
              <a:t> </a:t>
            </a:r>
          </a:p>
          <a:p>
            <a:pPr lvl="1"/>
            <a:endParaRPr lang="en-US" dirty="0">
              <a:solidFill>
                <a:srgbClr val="404040"/>
              </a:solidFill>
            </a:endParaRPr>
          </a:p>
          <a:p>
            <a:endParaRPr lang="en-US" dirty="0">
              <a:solidFill>
                <a:srgbClr val="404040"/>
              </a:solidFill>
            </a:endParaRPr>
          </a:p>
          <a:p>
            <a:endParaRPr lang="en-US" dirty="0">
              <a:solidFill>
                <a:srgbClr val="404040"/>
              </a:solidFill>
            </a:endParaRPr>
          </a:p>
          <a:p>
            <a:endParaRPr lang="en-US" dirty="0">
              <a:solidFill>
                <a:srgbClr val="404040"/>
              </a:solidFill>
            </a:endParaRPr>
          </a:p>
        </p:txBody>
      </p:sp>
    </p:spTree>
    <p:extLst>
      <p:ext uri="{BB962C8B-B14F-4D97-AF65-F5344CB8AC3E}">
        <p14:creationId xmlns:p14="http://schemas.microsoft.com/office/powerpoint/2010/main" val="1559290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3BF8E-7A4F-800D-A4A5-5546780CB4FA}"/>
              </a:ext>
            </a:extLst>
          </p:cNvPr>
          <p:cNvSpPr>
            <a:spLocks noGrp="1"/>
          </p:cNvSpPr>
          <p:nvPr>
            <p:ph type="title"/>
          </p:nvPr>
        </p:nvSpPr>
        <p:spPr>
          <a:xfrm>
            <a:off x="2230954" y="414456"/>
            <a:ext cx="7729728" cy="1188720"/>
          </a:xfrm>
          <a:solidFill>
            <a:srgbClr val="FFFFFF"/>
          </a:solidFill>
        </p:spPr>
        <p:txBody>
          <a:bodyPr>
            <a:normAutofit/>
          </a:bodyPr>
          <a:lstStyle/>
          <a:p>
            <a:r>
              <a:rPr lang="en-US" dirty="0"/>
              <a:t>Ceqa compliance </a:t>
            </a:r>
          </a:p>
        </p:txBody>
      </p:sp>
      <p:sp>
        <p:nvSpPr>
          <p:cNvPr id="3" name="Content Placeholder 2">
            <a:extLst>
              <a:ext uri="{FF2B5EF4-FFF2-40B4-BE49-F238E27FC236}">
                <a16:creationId xmlns:a16="http://schemas.microsoft.com/office/drawing/2014/main" id="{7D9BF5B0-8BF3-24CB-2C7D-B5A0C30E2D73}"/>
              </a:ext>
            </a:extLst>
          </p:cNvPr>
          <p:cNvSpPr>
            <a:spLocks noGrp="1"/>
          </p:cNvSpPr>
          <p:nvPr>
            <p:ph idx="1"/>
          </p:nvPr>
        </p:nvSpPr>
        <p:spPr>
          <a:xfrm>
            <a:off x="1474237" y="1790628"/>
            <a:ext cx="9011337" cy="3733094"/>
          </a:xfrm>
        </p:spPr>
        <p:txBody>
          <a:bodyPr>
            <a:normAutofit fontScale="77500" lnSpcReduction="20000"/>
          </a:bodyPr>
          <a:lstStyle/>
          <a:p>
            <a:r>
              <a:rPr lang="en-US" dirty="0"/>
              <a:t>The project qualifies for exemptions under several CEQA provisions: </a:t>
            </a:r>
          </a:p>
          <a:p>
            <a:pPr>
              <a:buFont typeface="+mj-lt"/>
              <a:buAutoNum type="arabicPeriod"/>
            </a:pPr>
            <a:r>
              <a:rPr lang="en-US" b="1" dirty="0"/>
              <a:t>Public Resources Code 21155.4 and CEQA Guidelines Section 15182(b)</a:t>
            </a:r>
            <a:r>
              <a:rPr lang="en-US" dirty="0"/>
              <a:t>: The project is a transit priority mixed-use project consistent with the Old Town La Verne Specific Plan, which had a certified Environmental Impact Report (EIR), and is consistent with Connect SoCal, the regional transportation plan for the SCAG region.</a:t>
            </a:r>
          </a:p>
          <a:p>
            <a:pPr>
              <a:buFont typeface="+mj-lt"/>
              <a:buAutoNum type="arabicPeriod"/>
            </a:pPr>
            <a:r>
              <a:rPr lang="en-US" b="1" dirty="0"/>
              <a:t>Government Code Section 65457 and CEQA Guidelines Section 15182(c)</a:t>
            </a:r>
            <a:r>
              <a:rPr lang="en-US" dirty="0"/>
              <a:t>: The project involves residential development under the Old Town La Verne Specific Plan, with an EIR prepared and certified post-1980.</a:t>
            </a:r>
          </a:p>
          <a:p>
            <a:pPr>
              <a:buFont typeface="+mj-lt"/>
              <a:buAutoNum type="arabicPeriod"/>
            </a:pPr>
            <a:r>
              <a:rPr lang="en-US" dirty="0"/>
              <a:t>Regarding categorical exemption under </a:t>
            </a:r>
            <a:r>
              <a:rPr lang="en-US" b="1" dirty="0"/>
              <a:t>CEQA Guidelines Section 15332</a:t>
            </a:r>
            <a:r>
              <a:rPr lang="en-US" dirty="0"/>
              <a:t>, the project qualifies as an infill project because it:</a:t>
            </a:r>
          </a:p>
          <a:p>
            <a:pPr>
              <a:buFont typeface="Arial" panose="020B0604020202020204" pitchFamily="34" charset="0"/>
              <a:buChar char="•"/>
            </a:pPr>
            <a:r>
              <a:rPr lang="en-US" dirty="0"/>
              <a:t>Occupies a site of less than 5 acres.</a:t>
            </a:r>
          </a:p>
          <a:p>
            <a:pPr>
              <a:buFont typeface="Arial" panose="020B0604020202020204" pitchFamily="34" charset="0"/>
              <a:buChar char="•"/>
            </a:pPr>
            <a:r>
              <a:rPr lang="en-US" dirty="0"/>
              <a:t>The site has been fully developed and has no significant habitat value.</a:t>
            </a:r>
          </a:p>
          <a:p>
            <a:pPr>
              <a:buFont typeface="Arial" panose="020B0604020202020204" pitchFamily="34" charset="0"/>
              <a:buChar char="•"/>
            </a:pPr>
            <a:r>
              <a:rPr lang="en-US" dirty="0"/>
              <a:t>There are no significant effects expected on traffic, noise, air quality, or water quality.</a:t>
            </a:r>
          </a:p>
          <a:p>
            <a:pPr>
              <a:buFont typeface="Arial" panose="020B0604020202020204" pitchFamily="34" charset="0"/>
              <a:buChar char="•"/>
            </a:pPr>
            <a:r>
              <a:rPr lang="en-US" dirty="0"/>
              <a:t>All necessary utilities and public services are available to the site.</a:t>
            </a:r>
          </a:p>
          <a:p>
            <a:pPr marL="0" indent="0">
              <a:buNone/>
            </a:pPr>
            <a:r>
              <a:rPr lang="en-US" dirty="0"/>
              <a:t>None of the exceptions to these exemptions are applicable to this project, as detailed in the categorical exemption report.</a:t>
            </a:r>
          </a:p>
          <a:p>
            <a:pPr lvl="1"/>
            <a:endParaRPr lang="en-US" dirty="0">
              <a:solidFill>
                <a:srgbClr val="404040"/>
              </a:solidFill>
            </a:endParaRPr>
          </a:p>
        </p:txBody>
      </p:sp>
    </p:spTree>
    <p:extLst>
      <p:ext uri="{BB962C8B-B14F-4D97-AF65-F5344CB8AC3E}">
        <p14:creationId xmlns:p14="http://schemas.microsoft.com/office/powerpoint/2010/main" val="1036154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3BF8E-7A4F-800D-A4A5-5546780CB4FA}"/>
              </a:ext>
            </a:extLst>
          </p:cNvPr>
          <p:cNvSpPr>
            <a:spLocks noGrp="1"/>
          </p:cNvSpPr>
          <p:nvPr>
            <p:ph type="title"/>
          </p:nvPr>
        </p:nvSpPr>
        <p:spPr>
          <a:xfrm>
            <a:off x="2230954" y="414456"/>
            <a:ext cx="7729728" cy="1188720"/>
          </a:xfrm>
          <a:solidFill>
            <a:srgbClr val="FFFFFF"/>
          </a:solidFill>
        </p:spPr>
        <p:txBody>
          <a:bodyPr>
            <a:normAutofit/>
          </a:bodyPr>
          <a:lstStyle/>
          <a:p>
            <a:r>
              <a:rPr lang="en-US" dirty="0"/>
              <a:t>Project compliance </a:t>
            </a:r>
          </a:p>
        </p:txBody>
      </p:sp>
      <p:sp>
        <p:nvSpPr>
          <p:cNvPr id="3" name="Content Placeholder 2">
            <a:extLst>
              <a:ext uri="{FF2B5EF4-FFF2-40B4-BE49-F238E27FC236}">
                <a16:creationId xmlns:a16="http://schemas.microsoft.com/office/drawing/2014/main" id="{7D9BF5B0-8BF3-24CB-2C7D-B5A0C30E2D73}"/>
              </a:ext>
            </a:extLst>
          </p:cNvPr>
          <p:cNvSpPr>
            <a:spLocks noGrp="1"/>
          </p:cNvSpPr>
          <p:nvPr>
            <p:ph idx="1"/>
          </p:nvPr>
        </p:nvSpPr>
        <p:spPr>
          <a:xfrm>
            <a:off x="1590149" y="2157928"/>
            <a:ext cx="9011337" cy="3733094"/>
          </a:xfrm>
        </p:spPr>
        <p:txBody>
          <a:bodyPr>
            <a:normAutofit/>
          </a:bodyPr>
          <a:lstStyle/>
          <a:p>
            <a:r>
              <a:rPr lang="en-US" dirty="0"/>
              <a:t>Height and Lot Coverage</a:t>
            </a:r>
          </a:p>
          <a:p>
            <a:pPr lvl="1"/>
            <a:r>
              <a:rPr lang="en-US" dirty="0">
                <a:solidFill>
                  <a:srgbClr val="404040"/>
                </a:solidFill>
              </a:rPr>
              <a:t>Proposed height: 69 feet (72’ max in OTLVSP)</a:t>
            </a:r>
          </a:p>
          <a:p>
            <a:pPr lvl="1"/>
            <a:r>
              <a:rPr lang="en-US" dirty="0">
                <a:solidFill>
                  <a:srgbClr val="404040"/>
                </a:solidFill>
              </a:rPr>
              <a:t>Lot coverage: 60% (waiver requested under Density Bonus Law) (50% max in GP)</a:t>
            </a:r>
          </a:p>
          <a:p>
            <a:r>
              <a:rPr lang="en-US" dirty="0">
                <a:solidFill>
                  <a:srgbClr val="404040"/>
                </a:solidFill>
              </a:rPr>
              <a:t>Parking</a:t>
            </a:r>
          </a:p>
          <a:p>
            <a:pPr lvl="1"/>
            <a:r>
              <a:rPr lang="en-US" dirty="0"/>
              <a:t>518 spaces (compliant OTLVSP)</a:t>
            </a:r>
            <a:endParaRPr lang="en-US" dirty="0">
              <a:solidFill>
                <a:srgbClr val="404040"/>
              </a:solidFill>
            </a:endParaRPr>
          </a:p>
        </p:txBody>
      </p:sp>
    </p:spTree>
    <p:extLst>
      <p:ext uri="{BB962C8B-B14F-4D97-AF65-F5344CB8AC3E}">
        <p14:creationId xmlns:p14="http://schemas.microsoft.com/office/powerpoint/2010/main" val="159792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3BF8E-7A4F-800D-A4A5-5546780CB4FA}"/>
              </a:ext>
            </a:extLst>
          </p:cNvPr>
          <p:cNvSpPr>
            <a:spLocks noGrp="1"/>
          </p:cNvSpPr>
          <p:nvPr>
            <p:ph type="title"/>
          </p:nvPr>
        </p:nvSpPr>
        <p:spPr>
          <a:xfrm>
            <a:off x="2230954" y="414456"/>
            <a:ext cx="7729728" cy="1188720"/>
          </a:xfrm>
          <a:solidFill>
            <a:srgbClr val="FFFFFF"/>
          </a:solidFill>
        </p:spPr>
        <p:txBody>
          <a:bodyPr>
            <a:normAutofit/>
          </a:bodyPr>
          <a:lstStyle/>
          <a:p>
            <a:r>
              <a:rPr lang="en-US" b="1" dirty="0"/>
              <a:t>Housing Element (RHNA)</a:t>
            </a:r>
          </a:p>
        </p:txBody>
      </p:sp>
      <p:sp>
        <p:nvSpPr>
          <p:cNvPr id="3" name="Content Placeholder 2">
            <a:extLst>
              <a:ext uri="{FF2B5EF4-FFF2-40B4-BE49-F238E27FC236}">
                <a16:creationId xmlns:a16="http://schemas.microsoft.com/office/drawing/2014/main" id="{7D9BF5B0-8BF3-24CB-2C7D-B5A0C30E2D73}"/>
              </a:ext>
            </a:extLst>
          </p:cNvPr>
          <p:cNvSpPr>
            <a:spLocks noGrp="1"/>
          </p:cNvSpPr>
          <p:nvPr>
            <p:ph idx="1"/>
          </p:nvPr>
        </p:nvSpPr>
        <p:spPr>
          <a:xfrm>
            <a:off x="1947782" y="2070418"/>
            <a:ext cx="3639301" cy="3733094"/>
          </a:xfrm>
        </p:spPr>
        <p:txBody>
          <a:bodyPr>
            <a:normAutofit/>
          </a:bodyPr>
          <a:lstStyle/>
          <a:p>
            <a:r>
              <a:rPr lang="en-US" b="1" dirty="0"/>
              <a:t>2021-2029 RHNA Allocation:</a:t>
            </a:r>
            <a:endParaRPr lang="en-US" dirty="0"/>
          </a:p>
          <a:p>
            <a:pPr>
              <a:buFont typeface="Arial" panose="020B0604020202020204" pitchFamily="34" charset="0"/>
              <a:buChar char="•"/>
            </a:pPr>
            <a:r>
              <a:rPr lang="en-US" dirty="0"/>
              <a:t>Total units: 1,346</a:t>
            </a:r>
          </a:p>
          <a:p>
            <a:pPr>
              <a:buFont typeface="Arial" panose="020B0604020202020204" pitchFamily="34" charset="0"/>
              <a:buChar char="•"/>
            </a:pPr>
            <a:r>
              <a:rPr lang="en-US" dirty="0"/>
              <a:t>Remaining units: 1,161</a:t>
            </a:r>
          </a:p>
          <a:p>
            <a:pPr marL="742950" lvl="1" indent="-285750">
              <a:buFont typeface="Arial" panose="020B0604020202020204" pitchFamily="34" charset="0"/>
              <a:buChar char="•"/>
            </a:pPr>
            <a:r>
              <a:rPr lang="en-US" dirty="0"/>
              <a:t>Very low: 408</a:t>
            </a:r>
          </a:p>
          <a:p>
            <a:pPr marL="742950" lvl="1" indent="-285750">
              <a:buFont typeface="Arial" panose="020B0604020202020204" pitchFamily="34" charset="0"/>
              <a:buChar char="•"/>
            </a:pPr>
            <a:r>
              <a:rPr lang="en-US" dirty="0"/>
              <a:t>Low: 234</a:t>
            </a:r>
          </a:p>
          <a:p>
            <a:pPr marL="742950" lvl="1" indent="-285750">
              <a:buFont typeface="Arial" panose="020B0604020202020204" pitchFamily="34" charset="0"/>
              <a:buChar char="•"/>
            </a:pPr>
            <a:r>
              <a:rPr lang="en-US" dirty="0"/>
              <a:t>Moderate: 210</a:t>
            </a:r>
          </a:p>
          <a:p>
            <a:pPr marL="742950" lvl="1" indent="-285750">
              <a:buFont typeface="Arial" panose="020B0604020202020204" pitchFamily="34" charset="0"/>
              <a:buChar char="•"/>
            </a:pPr>
            <a:r>
              <a:rPr lang="en-US" dirty="0"/>
              <a:t>Above moderate: 309</a:t>
            </a:r>
          </a:p>
        </p:txBody>
      </p:sp>
      <p:sp>
        <p:nvSpPr>
          <p:cNvPr id="4" name="TextBox 3">
            <a:extLst>
              <a:ext uri="{FF2B5EF4-FFF2-40B4-BE49-F238E27FC236}">
                <a16:creationId xmlns:a16="http://schemas.microsoft.com/office/drawing/2014/main" id="{D09A1471-FABD-D767-52AD-4121769FE558}"/>
              </a:ext>
            </a:extLst>
          </p:cNvPr>
          <p:cNvSpPr txBox="1"/>
          <p:nvPr/>
        </p:nvSpPr>
        <p:spPr>
          <a:xfrm>
            <a:off x="6604919" y="2070418"/>
            <a:ext cx="3488924" cy="1754326"/>
          </a:xfrm>
          <a:prstGeom prst="rect">
            <a:avLst/>
          </a:prstGeom>
          <a:noFill/>
        </p:spPr>
        <p:txBody>
          <a:bodyPr wrap="square" rtlCol="0">
            <a:spAutoFit/>
          </a:bodyPr>
          <a:lstStyle/>
          <a:p>
            <a:r>
              <a:rPr lang="en-US" b="1" dirty="0"/>
              <a:t>Project Contribution:</a:t>
            </a:r>
          </a:p>
          <a:p>
            <a:pPr marL="285750" indent="-285750">
              <a:buFont typeface="Arial" panose="020B0604020202020204" pitchFamily="34" charset="0"/>
              <a:buChar char="•"/>
            </a:pPr>
            <a:r>
              <a:rPr lang="en-US" dirty="0"/>
              <a:t>Total units: 367</a:t>
            </a:r>
          </a:p>
          <a:p>
            <a:pPr marL="742950" lvl="1" indent="-285750">
              <a:buFont typeface="Arial" panose="020B0604020202020204" pitchFamily="34" charset="0"/>
              <a:buChar char="•"/>
            </a:pPr>
            <a:r>
              <a:rPr lang="en-US" dirty="0"/>
              <a:t>Above moderate: 322</a:t>
            </a:r>
          </a:p>
          <a:p>
            <a:pPr marL="742950" lvl="1" indent="-285750">
              <a:buFont typeface="Arial" panose="020B0604020202020204" pitchFamily="34" charset="0"/>
              <a:buChar char="•"/>
            </a:pPr>
            <a:r>
              <a:rPr lang="en-US" dirty="0"/>
              <a:t>Low: 26</a:t>
            </a:r>
          </a:p>
          <a:p>
            <a:pPr marL="742950" lvl="1" indent="-285750">
              <a:buFont typeface="Arial" panose="020B0604020202020204" pitchFamily="34" charset="0"/>
              <a:buChar char="•"/>
            </a:pPr>
            <a:r>
              <a:rPr lang="en-US" dirty="0"/>
              <a:t>Very low: 18</a:t>
            </a:r>
          </a:p>
          <a:p>
            <a:endParaRPr lang="en-US" dirty="0"/>
          </a:p>
        </p:txBody>
      </p:sp>
    </p:spTree>
    <p:extLst>
      <p:ext uri="{BB962C8B-B14F-4D97-AF65-F5344CB8AC3E}">
        <p14:creationId xmlns:p14="http://schemas.microsoft.com/office/powerpoint/2010/main" val="737538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3BF8E-7A4F-800D-A4A5-5546780CB4FA}"/>
              </a:ext>
            </a:extLst>
          </p:cNvPr>
          <p:cNvSpPr>
            <a:spLocks noGrp="1"/>
          </p:cNvSpPr>
          <p:nvPr>
            <p:ph type="title"/>
          </p:nvPr>
        </p:nvSpPr>
        <p:spPr>
          <a:xfrm>
            <a:off x="2230954" y="414456"/>
            <a:ext cx="7729728" cy="1188720"/>
          </a:xfrm>
          <a:solidFill>
            <a:srgbClr val="FFFFFF"/>
          </a:solidFill>
        </p:spPr>
        <p:txBody>
          <a:bodyPr>
            <a:normAutofit/>
          </a:bodyPr>
          <a:lstStyle/>
          <a:p>
            <a:r>
              <a:rPr lang="en-US" b="1" dirty="0"/>
              <a:t>No Net loss</a:t>
            </a:r>
          </a:p>
        </p:txBody>
      </p:sp>
      <p:graphicFrame>
        <p:nvGraphicFramePr>
          <p:cNvPr id="5" name="Content Placeholder 4">
            <a:extLst>
              <a:ext uri="{FF2B5EF4-FFF2-40B4-BE49-F238E27FC236}">
                <a16:creationId xmlns:a16="http://schemas.microsoft.com/office/drawing/2014/main" id="{925858DC-4FAD-433C-8232-FE24DD1AEE49}"/>
              </a:ext>
            </a:extLst>
          </p:cNvPr>
          <p:cNvGraphicFramePr>
            <a:graphicFrameLocks noGrp="1"/>
          </p:cNvGraphicFramePr>
          <p:nvPr>
            <p:ph idx="1"/>
            <p:extLst>
              <p:ext uri="{D42A27DB-BD31-4B8C-83A1-F6EECF244321}">
                <p14:modId xmlns:p14="http://schemas.microsoft.com/office/powerpoint/2010/main" val="3846280249"/>
              </p:ext>
            </p:extLst>
          </p:nvPr>
        </p:nvGraphicFramePr>
        <p:xfrm>
          <a:off x="3017520" y="1875451"/>
          <a:ext cx="6039485" cy="3452327"/>
        </p:xfrm>
        <a:graphic>
          <a:graphicData uri="http://schemas.openxmlformats.org/drawingml/2006/table">
            <a:tbl>
              <a:tblPr firstRow="1" firstCol="1" bandRow="1">
                <a:tableStyleId>{5C22544A-7EE6-4342-B048-85BDC9FD1C3A}</a:tableStyleId>
              </a:tblPr>
              <a:tblGrid>
                <a:gridCol w="1441450">
                  <a:extLst>
                    <a:ext uri="{9D8B030D-6E8A-4147-A177-3AD203B41FA5}">
                      <a16:colId xmlns:a16="http://schemas.microsoft.com/office/drawing/2014/main" val="4276338094"/>
                    </a:ext>
                  </a:extLst>
                </a:gridCol>
                <a:gridCol w="1140460">
                  <a:extLst>
                    <a:ext uri="{9D8B030D-6E8A-4147-A177-3AD203B41FA5}">
                      <a16:colId xmlns:a16="http://schemas.microsoft.com/office/drawing/2014/main" val="1101765018"/>
                    </a:ext>
                  </a:extLst>
                </a:gridCol>
                <a:gridCol w="1165860">
                  <a:extLst>
                    <a:ext uri="{9D8B030D-6E8A-4147-A177-3AD203B41FA5}">
                      <a16:colId xmlns:a16="http://schemas.microsoft.com/office/drawing/2014/main" val="1918398083"/>
                    </a:ext>
                  </a:extLst>
                </a:gridCol>
                <a:gridCol w="1146810">
                  <a:extLst>
                    <a:ext uri="{9D8B030D-6E8A-4147-A177-3AD203B41FA5}">
                      <a16:colId xmlns:a16="http://schemas.microsoft.com/office/drawing/2014/main" val="2249407338"/>
                    </a:ext>
                  </a:extLst>
                </a:gridCol>
                <a:gridCol w="1144905">
                  <a:extLst>
                    <a:ext uri="{9D8B030D-6E8A-4147-A177-3AD203B41FA5}">
                      <a16:colId xmlns:a16="http://schemas.microsoft.com/office/drawing/2014/main" val="1889994519"/>
                    </a:ext>
                  </a:extLst>
                </a:gridCol>
              </a:tblGrid>
              <a:tr h="196574">
                <a:tc>
                  <a:txBody>
                    <a:bodyPr/>
                    <a:lstStyle/>
                    <a:p>
                      <a:pPr marL="0" marR="0" algn="just">
                        <a:spcBef>
                          <a:spcPts val="0"/>
                        </a:spcBef>
                        <a:spcAft>
                          <a:spcPts val="1000"/>
                        </a:spcAft>
                      </a:pPr>
                      <a:r>
                        <a:rPr lang="en-US" sz="8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Very Low + Low</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Moderate</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Above</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Total</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46968576"/>
                  </a:ext>
                </a:extLst>
              </a:tr>
              <a:tr h="196574">
                <a:tc>
                  <a:txBody>
                    <a:bodyPr/>
                    <a:lstStyle/>
                    <a:p>
                      <a:pPr marL="0" marR="0" algn="just">
                        <a:spcBef>
                          <a:spcPts val="0"/>
                        </a:spcBef>
                        <a:spcAft>
                          <a:spcPts val="1000"/>
                        </a:spcAft>
                      </a:pPr>
                      <a:r>
                        <a:rPr lang="en-US" sz="800">
                          <a:effectLst/>
                        </a:rPr>
                        <a:t>RHNA</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653</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223</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470</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1,346</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08432832"/>
                  </a:ext>
                </a:extLst>
              </a:tr>
              <a:tr h="393147">
                <a:tc>
                  <a:txBody>
                    <a:bodyPr/>
                    <a:lstStyle/>
                    <a:p>
                      <a:pPr marL="0" marR="0" algn="just">
                        <a:spcBef>
                          <a:spcPts val="0"/>
                        </a:spcBef>
                        <a:spcAft>
                          <a:spcPts val="1000"/>
                        </a:spcAft>
                      </a:pPr>
                      <a:r>
                        <a:rPr lang="en-US" sz="800">
                          <a:effectLst/>
                        </a:rPr>
                        <a:t>HE Credits for built and Under construction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11</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13</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161</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75321522"/>
                  </a:ext>
                </a:extLst>
              </a:tr>
              <a:tr h="196574">
                <a:tc>
                  <a:txBody>
                    <a:bodyPr/>
                    <a:lstStyle/>
                    <a:p>
                      <a:pPr marL="0" marR="0" algn="just">
                        <a:spcBef>
                          <a:spcPts val="0"/>
                        </a:spcBef>
                        <a:spcAft>
                          <a:spcPts val="1000"/>
                        </a:spcAft>
                      </a:pPr>
                      <a:r>
                        <a:rPr lang="en-US" sz="800">
                          <a:effectLst/>
                        </a:rPr>
                        <a:t>RHNA after Credits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642</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210</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309</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1,161</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65047886"/>
                  </a:ext>
                </a:extLst>
              </a:tr>
              <a:tr h="196574">
                <a:tc>
                  <a:txBody>
                    <a:bodyPr/>
                    <a:lstStyle/>
                    <a:p>
                      <a:pPr marL="0" marR="0" algn="just">
                        <a:spcBef>
                          <a:spcPts val="0"/>
                        </a:spcBef>
                        <a:spcAft>
                          <a:spcPts val="1000"/>
                        </a:spcAft>
                      </a:pPr>
                      <a:r>
                        <a:rPr lang="en-US" sz="800">
                          <a:effectLst/>
                        </a:rPr>
                        <a:t>HE – Site Strategy</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1,015</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160</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200</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1,375</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29539707"/>
                  </a:ext>
                </a:extLst>
              </a:tr>
              <a:tr h="247765">
                <a:tc>
                  <a:txBody>
                    <a:bodyPr/>
                    <a:lstStyle/>
                    <a:p>
                      <a:pPr marL="0" marR="0" algn="just">
                        <a:spcBef>
                          <a:spcPts val="0"/>
                        </a:spcBef>
                        <a:spcAft>
                          <a:spcPts val="1000"/>
                        </a:spcAft>
                      </a:pPr>
                      <a:r>
                        <a:rPr lang="en-US" sz="800">
                          <a:effectLst/>
                        </a:rPr>
                        <a:t>SURPLUS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373</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-50</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-91</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232</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23854018"/>
                  </a:ext>
                </a:extLst>
              </a:tr>
              <a:tr h="247765">
                <a:tc>
                  <a:txBody>
                    <a:bodyPr/>
                    <a:lstStyle/>
                    <a:p>
                      <a:pPr marL="0" marR="0" algn="just">
                        <a:spcBef>
                          <a:spcPts val="0"/>
                        </a:spcBef>
                        <a:spcAft>
                          <a:spcPts val="1000"/>
                        </a:spcAft>
                      </a:pPr>
                      <a:r>
                        <a:rPr lang="en-US" sz="8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06693719"/>
                  </a:ext>
                </a:extLst>
              </a:tr>
              <a:tr h="794485">
                <a:tc>
                  <a:txBody>
                    <a:bodyPr/>
                    <a:lstStyle/>
                    <a:p>
                      <a:pPr marL="0" marR="0" algn="just">
                        <a:spcBef>
                          <a:spcPts val="0"/>
                        </a:spcBef>
                        <a:spcAft>
                          <a:spcPts val="1000"/>
                        </a:spcAft>
                      </a:pPr>
                      <a:r>
                        <a:rPr lang="en-US" sz="800">
                          <a:effectLst/>
                        </a:rPr>
                        <a:t>1941 PROJECT SITE</a:t>
                      </a:r>
                      <a:endParaRPr lang="en-US" sz="1200">
                        <a:effectLst/>
                      </a:endParaRPr>
                    </a:p>
                    <a:p>
                      <a:pPr marL="0" marR="0" algn="just">
                        <a:spcBef>
                          <a:spcPts val="0"/>
                        </a:spcBef>
                        <a:spcAft>
                          <a:spcPts val="1000"/>
                        </a:spcAft>
                      </a:pPr>
                      <a:r>
                        <a:rPr lang="en-US" sz="800">
                          <a:effectLst/>
                        </a:rPr>
                        <a:t>ASSIGNMENT IN HE – Table 5-8</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155</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8</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9</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dirty="0">
                          <a:effectLst/>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29605689"/>
                  </a:ext>
                </a:extLst>
              </a:tr>
              <a:tr h="393147">
                <a:tc>
                  <a:txBody>
                    <a:bodyPr/>
                    <a:lstStyle/>
                    <a:p>
                      <a:pPr marL="0" marR="0" algn="just">
                        <a:spcBef>
                          <a:spcPts val="0"/>
                        </a:spcBef>
                        <a:spcAft>
                          <a:spcPts val="1000"/>
                        </a:spcAft>
                      </a:pPr>
                      <a:r>
                        <a:rPr lang="en-US" sz="800">
                          <a:effectLst/>
                        </a:rPr>
                        <a:t>1941 PROJECT PROVIDING</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44</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0</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322</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95292322"/>
                  </a:ext>
                </a:extLst>
              </a:tr>
              <a:tr h="196574">
                <a:tc>
                  <a:txBody>
                    <a:bodyPr/>
                    <a:lstStyle/>
                    <a:p>
                      <a:pPr marL="0" marR="0" algn="just">
                        <a:spcBef>
                          <a:spcPts val="0"/>
                        </a:spcBef>
                        <a:spcAft>
                          <a:spcPts val="1000"/>
                        </a:spcAft>
                      </a:pPr>
                      <a:r>
                        <a:rPr lang="en-US" sz="800">
                          <a:effectLst/>
                        </a:rPr>
                        <a:t>SHORTFALL</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-111</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-8</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+313</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34178149"/>
                  </a:ext>
                </a:extLst>
              </a:tr>
              <a:tr h="196574">
                <a:tc>
                  <a:txBody>
                    <a:bodyPr/>
                    <a:lstStyle/>
                    <a:p>
                      <a:pPr marL="0" marR="0" algn="just">
                        <a:spcBef>
                          <a:spcPts val="0"/>
                        </a:spcBef>
                        <a:spcAft>
                          <a:spcPts val="1000"/>
                        </a:spcAft>
                      </a:pPr>
                      <a:r>
                        <a:rPr lang="en-US" sz="8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55358621"/>
                  </a:ext>
                </a:extLst>
              </a:tr>
              <a:tr h="196574">
                <a:tc>
                  <a:txBody>
                    <a:bodyPr/>
                    <a:lstStyle/>
                    <a:p>
                      <a:pPr marL="0" marR="0" algn="just">
                        <a:spcBef>
                          <a:spcPts val="0"/>
                        </a:spcBef>
                        <a:spcAft>
                          <a:spcPts val="1000"/>
                        </a:spcAft>
                      </a:pPr>
                      <a:r>
                        <a:rPr lang="en-US" sz="800">
                          <a:effectLst/>
                        </a:rPr>
                        <a:t>SURPLUS/DEFICIT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261</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-58</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a:effectLst/>
                        </a:rPr>
                        <a:t>222</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1000"/>
                        </a:spcAft>
                      </a:pPr>
                      <a:r>
                        <a:rPr lang="en-US" sz="800" dirty="0">
                          <a:effectLst/>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07300160"/>
                  </a:ext>
                </a:extLst>
              </a:tr>
            </a:tbl>
          </a:graphicData>
        </a:graphic>
      </p:graphicFrame>
      <p:sp>
        <p:nvSpPr>
          <p:cNvPr id="6" name="Rectangle 1">
            <a:extLst>
              <a:ext uri="{FF2B5EF4-FFF2-40B4-BE49-F238E27FC236}">
                <a16:creationId xmlns:a16="http://schemas.microsoft.com/office/drawing/2014/main" id="{B4F514EE-4787-4D98-8663-56544BCA7CF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492762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3BF8E-7A4F-800D-A4A5-5546780CB4FA}"/>
              </a:ext>
            </a:extLst>
          </p:cNvPr>
          <p:cNvSpPr>
            <a:spLocks noGrp="1"/>
          </p:cNvSpPr>
          <p:nvPr>
            <p:ph type="title"/>
          </p:nvPr>
        </p:nvSpPr>
        <p:spPr>
          <a:xfrm>
            <a:off x="2230954" y="414456"/>
            <a:ext cx="7729728" cy="1188720"/>
          </a:xfrm>
          <a:solidFill>
            <a:srgbClr val="FFFFFF"/>
          </a:solidFill>
        </p:spPr>
        <p:txBody>
          <a:bodyPr>
            <a:normAutofit/>
          </a:bodyPr>
          <a:lstStyle/>
          <a:p>
            <a:r>
              <a:rPr lang="en-US" dirty="0"/>
              <a:t>Tree removal and landscaping</a:t>
            </a:r>
          </a:p>
        </p:txBody>
      </p:sp>
      <p:sp>
        <p:nvSpPr>
          <p:cNvPr id="3" name="Content Placeholder 2">
            <a:extLst>
              <a:ext uri="{FF2B5EF4-FFF2-40B4-BE49-F238E27FC236}">
                <a16:creationId xmlns:a16="http://schemas.microsoft.com/office/drawing/2014/main" id="{7D9BF5B0-8BF3-24CB-2C7D-B5A0C30E2D73}"/>
              </a:ext>
            </a:extLst>
          </p:cNvPr>
          <p:cNvSpPr>
            <a:spLocks noGrp="1"/>
          </p:cNvSpPr>
          <p:nvPr>
            <p:ph idx="1"/>
          </p:nvPr>
        </p:nvSpPr>
        <p:spPr>
          <a:xfrm>
            <a:off x="1427167" y="2378457"/>
            <a:ext cx="9011337" cy="3733094"/>
          </a:xfrm>
        </p:spPr>
        <p:txBody>
          <a:bodyPr>
            <a:normAutofit/>
          </a:bodyPr>
          <a:lstStyle/>
          <a:p>
            <a:r>
              <a:rPr lang="en-US" dirty="0">
                <a:solidFill>
                  <a:srgbClr val="404040"/>
                </a:solidFill>
              </a:rPr>
              <a:t>Tree Removal</a:t>
            </a:r>
          </a:p>
          <a:p>
            <a:pPr lvl="1"/>
            <a:r>
              <a:rPr lang="en-US" dirty="0"/>
              <a:t>13 deodar cedars to be removed</a:t>
            </a:r>
            <a:endParaRPr lang="en-US" dirty="0">
              <a:solidFill>
                <a:srgbClr val="404040"/>
              </a:solidFill>
            </a:endParaRPr>
          </a:p>
          <a:p>
            <a:r>
              <a:rPr lang="en-US" dirty="0">
                <a:solidFill>
                  <a:srgbClr val="404040"/>
                </a:solidFill>
              </a:rPr>
              <a:t>Replacement plan</a:t>
            </a:r>
          </a:p>
          <a:p>
            <a:pPr lvl="1"/>
            <a:r>
              <a:rPr lang="en-US" dirty="0">
                <a:solidFill>
                  <a:srgbClr val="404040"/>
                </a:solidFill>
              </a:rPr>
              <a:t>Planting of 163 new trees</a:t>
            </a:r>
          </a:p>
          <a:p>
            <a:pPr lvl="1"/>
            <a:r>
              <a:rPr lang="en-US" dirty="0">
                <a:solidFill>
                  <a:srgbClr val="404040"/>
                </a:solidFill>
              </a:rPr>
              <a:t>Use of native and drought-tolerant species</a:t>
            </a:r>
          </a:p>
          <a:p>
            <a:endParaRPr lang="en-US" dirty="0">
              <a:solidFill>
                <a:srgbClr val="404040"/>
              </a:solidFill>
            </a:endParaRPr>
          </a:p>
          <a:p>
            <a:endParaRPr lang="en-US" dirty="0">
              <a:solidFill>
                <a:srgbClr val="404040"/>
              </a:solidFill>
            </a:endParaRPr>
          </a:p>
        </p:txBody>
      </p:sp>
      <p:pic>
        <p:nvPicPr>
          <p:cNvPr id="5" name="Picture 4">
            <a:extLst>
              <a:ext uri="{FF2B5EF4-FFF2-40B4-BE49-F238E27FC236}">
                <a16:creationId xmlns:a16="http://schemas.microsoft.com/office/drawing/2014/main" id="{A458AB80-F3C4-0F32-E1DE-46DFC9F07199}"/>
              </a:ext>
            </a:extLst>
          </p:cNvPr>
          <p:cNvPicPr>
            <a:picLocks noChangeAspect="1"/>
          </p:cNvPicPr>
          <p:nvPr/>
        </p:nvPicPr>
        <p:blipFill>
          <a:blip r:embed="rId2"/>
          <a:stretch>
            <a:fillRect/>
          </a:stretch>
        </p:blipFill>
        <p:spPr>
          <a:xfrm>
            <a:off x="5643731" y="2074362"/>
            <a:ext cx="5046681" cy="3129784"/>
          </a:xfrm>
          <a:prstGeom prst="rect">
            <a:avLst/>
          </a:prstGeom>
        </p:spPr>
      </p:pic>
    </p:spTree>
    <p:extLst>
      <p:ext uri="{BB962C8B-B14F-4D97-AF65-F5344CB8AC3E}">
        <p14:creationId xmlns:p14="http://schemas.microsoft.com/office/powerpoint/2010/main" val="2709121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B23E1-4D31-0F8D-0DF2-316E44C855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FEBFD8-43F9-E239-42B9-7189C71CEA5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097B280-5A7A-7721-9DC6-A6FFDC4E14E8}"/>
              </a:ext>
            </a:extLst>
          </p:cNvPr>
          <p:cNvPicPr>
            <a:picLocks noChangeAspect="1"/>
          </p:cNvPicPr>
          <p:nvPr/>
        </p:nvPicPr>
        <p:blipFill>
          <a:blip r:embed="rId2"/>
          <a:stretch>
            <a:fillRect/>
          </a:stretch>
        </p:blipFill>
        <p:spPr>
          <a:xfrm>
            <a:off x="1113729" y="509180"/>
            <a:ext cx="9964541" cy="5839640"/>
          </a:xfrm>
          <a:prstGeom prst="rect">
            <a:avLst/>
          </a:prstGeom>
        </p:spPr>
      </p:pic>
    </p:spTree>
    <p:extLst>
      <p:ext uri="{BB962C8B-B14F-4D97-AF65-F5344CB8AC3E}">
        <p14:creationId xmlns:p14="http://schemas.microsoft.com/office/powerpoint/2010/main" val="3638651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3BF8E-7A4F-800D-A4A5-5546780CB4FA}"/>
              </a:ext>
            </a:extLst>
          </p:cNvPr>
          <p:cNvSpPr>
            <a:spLocks noGrp="1"/>
          </p:cNvSpPr>
          <p:nvPr>
            <p:ph type="title"/>
          </p:nvPr>
        </p:nvSpPr>
        <p:spPr>
          <a:xfrm>
            <a:off x="2230954" y="414456"/>
            <a:ext cx="7729728" cy="1188720"/>
          </a:xfrm>
          <a:solidFill>
            <a:srgbClr val="FFFFFF"/>
          </a:solidFill>
        </p:spPr>
        <p:txBody>
          <a:bodyPr>
            <a:normAutofit/>
          </a:bodyPr>
          <a:lstStyle/>
          <a:p>
            <a:r>
              <a:rPr lang="en-US" dirty="0"/>
              <a:t>Public Art</a:t>
            </a:r>
          </a:p>
        </p:txBody>
      </p:sp>
      <p:pic>
        <p:nvPicPr>
          <p:cNvPr id="9" name="Picture 8">
            <a:extLst>
              <a:ext uri="{FF2B5EF4-FFF2-40B4-BE49-F238E27FC236}">
                <a16:creationId xmlns:a16="http://schemas.microsoft.com/office/drawing/2014/main" id="{031D42E6-9C4C-D68B-C545-8B9423DFAD24}"/>
              </a:ext>
            </a:extLst>
          </p:cNvPr>
          <p:cNvPicPr>
            <a:picLocks noChangeAspect="1"/>
          </p:cNvPicPr>
          <p:nvPr/>
        </p:nvPicPr>
        <p:blipFill>
          <a:blip r:embed="rId2"/>
          <a:stretch>
            <a:fillRect/>
          </a:stretch>
        </p:blipFill>
        <p:spPr>
          <a:xfrm>
            <a:off x="6720305" y="1664491"/>
            <a:ext cx="3990450" cy="3884038"/>
          </a:xfrm>
          <a:prstGeom prst="rect">
            <a:avLst/>
          </a:prstGeom>
        </p:spPr>
      </p:pic>
      <p:pic>
        <p:nvPicPr>
          <p:cNvPr id="13" name="Picture 12">
            <a:extLst>
              <a:ext uri="{FF2B5EF4-FFF2-40B4-BE49-F238E27FC236}">
                <a16:creationId xmlns:a16="http://schemas.microsoft.com/office/drawing/2014/main" id="{DD55EA1F-354D-E78F-AF29-ABDDD3210D6C}"/>
              </a:ext>
            </a:extLst>
          </p:cNvPr>
          <p:cNvPicPr>
            <a:picLocks noChangeAspect="1"/>
          </p:cNvPicPr>
          <p:nvPr/>
        </p:nvPicPr>
        <p:blipFill>
          <a:blip r:embed="rId3"/>
          <a:stretch>
            <a:fillRect/>
          </a:stretch>
        </p:blipFill>
        <p:spPr>
          <a:xfrm>
            <a:off x="1396480" y="1654968"/>
            <a:ext cx="5221138" cy="3893561"/>
          </a:xfrm>
          <a:prstGeom prst="rect">
            <a:avLst/>
          </a:prstGeom>
        </p:spPr>
      </p:pic>
    </p:spTree>
    <p:extLst>
      <p:ext uri="{BB962C8B-B14F-4D97-AF65-F5344CB8AC3E}">
        <p14:creationId xmlns:p14="http://schemas.microsoft.com/office/powerpoint/2010/main" val="347206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3BF8E-7A4F-800D-A4A5-5546780CB4FA}"/>
              </a:ext>
            </a:extLst>
          </p:cNvPr>
          <p:cNvSpPr>
            <a:spLocks noGrp="1"/>
          </p:cNvSpPr>
          <p:nvPr>
            <p:ph type="title"/>
          </p:nvPr>
        </p:nvSpPr>
        <p:spPr>
          <a:xfrm>
            <a:off x="2230954" y="414456"/>
            <a:ext cx="7729728" cy="1188720"/>
          </a:xfrm>
          <a:solidFill>
            <a:srgbClr val="FFFFFF"/>
          </a:solidFill>
        </p:spPr>
        <p:txBody>
          <a:bodyPr>
            <a:normAutofit/>
          </a:bodyPr>
          <a:lstStyle/>
          <a:p>
            <a:r>
              <a:rPr lang="en-US" dirty="0"/>
              <a:t>Introduction</a:t>
            </a:r>
          </a:p>
        </p:txBody>
      </p:sp>
      <p:sp>
        <p:nvSpPr>
          <p:cNvPr id="3" name="Content Placeholder 2">
            <a:extLst>
              <a:ext uri="{FF2B5EF4-FFF2-40B4-BE49-F238E27FC236}">
                <a16:creationId xmlns:a16="http://schemas.microsoft.com/office/drawing/2014/main" id="{7D9BF5B0-8BF3-24CB-2C7D-B5A0C30E2D73}"/>
              </a:ext>
            </a:extLst>
          </p:cNvPr>
          <p:cNvSpPr>
            <a:spLocks noGrp="1"/>
          </p:cNvSpPr>
          <p:nvPr>
            <p:ph idx="1"/>
          </p:nvPr>
        </p:nvSpPr>
        <p:spPr>
          <a:xfrm>
            <a:off x="1474237" y="1790628"/>
            <a:ext cx="9011337" cy="3733094"/>
          </a:xfrm>
        </p:spPr>
        <p:txBody>
          <a:bodyPr>
            <a:normAutofit/>
          </a:bodyPr>
          <a:lstStyle/>
          <a:p>
            <a:r>
              <a:rPr lang="en-US" dirty="0">
                <a:solidFill>
                  <a:srgbClr val="404040"/>
                </a:solidFill>
              </a:rPr>
              <a:t>Project Overview</a:t>
            </a:r>
          </a:p>
          <a:p>
            <a:pPr lvl="1"/>
            <a:r>
              <a:rPr lang="en-US" dirty="0">
                <a:solidFill>
                  <a:srgbClr val="404040"/>
                </a:solidFill>
              </a:rPr>
              <a:t>Mixed-use development combining residential and commercial spaces</a:t>
            </a:r>
          </a:p>
          <a:p>
            <a:pPr lvl="1"/>
            <a:r>
              <a:rPr lang="en-US" dirty="0">
                <a:solidFill>
                  <a:srgbClr val="404040"/>
                </a:solidFill>
              </a:rPr>
              <a:t>Project location and applicant details</a:t>
            </a:r>
          </a:p>
          <a:p>
            <a:r>
              <a:rPr lang="en-US" dirty="0">
                <a:solidFill>
                  <a:srgbClr val="404040"/>
                </a:solidFill>
              </a:rPr>
              <a:t>Key Figures</a:t>
            </a:r>
          </a:p>
          <a:p>
            <a:pPr lvl="1"/>
            <a:r>
              <a:rPr lang="en-US" dirty="0">
                <a:solidFill>
                  <a:srgbClr val="404040"/>
                </a:solidFill>
              </a:rPr>
              <a:t>Total residential units: 367</a:t>
            </a:r>
          </a:p>
          <a:p>
            <a:pPr lvl="1"/>
            <a:r>
              <a:rPr lang="en-US" dirty="0">
                <a:solidFill>
                  <a:srgbClr val="404040"/>
                </a:solidFill>
              </a:rPr>
              <a:t>Affordable units: 44</a:t>
            </a:r>
          </a:p>
          <a:p>
            <a:pPr lvl="1"/>
            <a:r>
              <a:rPr lang="en-US" dirty="0">
                <a:solidFill>
                  <a:srgbClr val="404040"/>
                </a:solidFill>
              </a:rPr>
              <a:t>Commercial space: 1,588 sq ft</a:t>
            </a:r>
          </a:p>
          <a:p>
            <a:pPr lvl="1"/>
            <a:r>
              <a:rPr lang="en-US" dirty="0">
                <a:solidFill>
                  <a:srgbClr val="404040"/>
                </a:solidFill>
              </a:rPr>
              <a:t>Parking spaces: 518</a:t>
            </a:r>
          </a:p>
        </p:txBody>
      </p:sp>
    </p:spTree>
    <p:extLst>
      <p:ext uri="{BB962C8B-B14F-4D97-AF65-F5344CB8AC3E}">
        <p14:creationId xmlns:p14="http://schemas.microsoft.com/office/powerpoint/2010/main" val="511779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3BF8E-7A4F-800D-A4A5-5546780CB4FA}"/>
              </a:ext>
            </a:extLst>
          </p:cNvPr>
          <p:cNvSpPr>
            <a:spLocks noGrp="1"/>
          </p:cNvSpPr>
          <p:nvPr>
            <p:ph type="title"/>
          </p:nvPr>
        </p:nvSpPr>
        <p:spPr>
          <a:xfrm>
            <a:off x="2230954" y="414456"/>
            <a:ext cx="7729728" cy="1188720"/>
          </a:xfrm>
          <a:solidFill>
            <a:srgbClr val="FFFFFF"/>
          </a:solidFill>
        </p:spPr>
        <p:txBody>
          <a:bodyPr>
            <a:normAutofit/>
          </a:bodyPr>
          <a:lstStyle/>
          <a:p>
            <a:r>
              <a:rPr lang="en-US" dirty="0"/>
              <a:t>Recommendation </a:t>
            </a:r>
          </a:p>
        </p:txBody>
      </p:sp>
      <p:sp>
        <p:nvSpPr>
          <p:cNvPr id="3" name="Content Placeholder 2">
            <a:extLst>
              <a:ext uri="{FF2B5EF4-FFF2-40B4-BE49-F238E27FC236}">
                <a16:creationId xmlns:a16="http://schemas.microsoft.com/office/drawing/2014/main" id="{7D9BF5B0-8BF3-24CB-2C7D-B5A0C30E2D73}"/>
              </a:ext>
            </a:extLst>
          </p:cNvPr>
          <p:cNvSpPr>
            <a:spLocks noGrp="1"/>
          </p:cNvSpPr>
          <p:nvPr>
            <p:ph idx="1"/>
          </p:nvPr>
        </p:nvSpPr>
        <p:spPr>
          <a:xfrm>
            <a:off x="1474237" y="1790628"/>
            <a:ext cx="9011337" cy="3733094"/>
          </a:xfrm>
        </p:spPr>
        <p:txBody>
          <a:bodyPr>
            <a:normAutofit/>
          </a:bodyPr>
          <a:lstStyle/>
          <a:p>
            <a:r>
              <a:rPr lang="en-US" dirty="0">
                <a:solidFill>
                  <a:srgbClr val="404040"/>
                </a:solidFill>
              </a:rPr>
              <a:t>A notice of public hearing was published in the Inland Valley Daily Bulletin on June 14, 2024, and notices were mailed to all property owners within 300 feet of the subject property on June 13, 2024. Notices were also posted at City Hall and on the City’s website on June 13, 2024. </a:t>
            </a:r>
          </a:p>
          <a:p>
            <a:r>
              <a:rPr lang="en-US" dirty="0">
                <a:solidFill>
                  <a:srgbClr val="404040"/>
                </a:solidFill>
              </a:rPr>
              <a:t>Staff has not received any inquiries about the proposal and there have been no concerns raised.</a:t>
            </a:r>
          </a:p>
          <a:p>
            <a:r>
              <a:rPr lang="en-US" dirty="0">
                <a:solidFill>
                  <a:srgbClr val="404040"/>
                </a:solidFill>
              </a:rPr>
              <a:t>Staff Recommendation</a:t>
            </a:r>
          </a:p>
          <a:p>
            <a:pPr lvl="1"/>
            <a:r>
              <a:rPr lang="en-US" dirty="0">
                <a:solidFill>
                  <a:srgbClr val="404040"/>
                </a:solidFill>
              </a:rPr>
              <a:t>Approval of Case Nos. 77-23PPR, 26-24TR, 27-24LM, and 28-24DB</a:t>
            </a:r>
          </a:p>
          <a:p>
            <a:pPr lvl="1"/>
            <a:r>
              <a:rPr lang="en-US" dirty="0"/>
              <a:t>Compliance with OTLVSP and environmental regulations</a:t>
            </a:r>
            <a:endParaRPr lang="en-US" dirty="0">
              <a:solidFill>
                <a:srgbClr val="404040"/>
              </a:solidFill>
            </a:endParaRPr>
          </a:p>
          <a:p>
            <a:r>
              <a:rPr lang="en-US" dirty="0">
                <a:solidFill>
                  <a:srgbClr val="404040"/>
                </a:solidFill>
              </a:rPr>
              <a:t>Conditions of Approval</a:t>
            </a:r>
          </a:p>
          <a:p>
            <a:endParaRPr lang="en-US" dirty="0">
              <a:solidFill>
                <a:srgbClr val="404040"/>
              </a:solidFill>
            </a:endParaRPr>
          </a:p>
          <a:p>
            <a:pPr lvl="1"/>
            <a:endParaRPr lang="en-US" dirty="0">
              <a:solidFill>
                <a:srgbClr val="404040"/>
              </a:solidFill>
            </a:endParaRPr>
          </a:p>
        </p:txBody>
      </p:sp>
    </p:spTree>
    <p:extLst>
      <p:ext uri="{BB962C8B-B14F-4D97-AF65-F5344CB8AC3E}">
        <p14:creationId xmlns:p14="http://schemas.microsoft.com/office/powerpoint/2010/main" val="1507043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3BF8E-7A4F-800D-A4A5-5546780CB4FA}"/>
              </a:ext>
            </a:extLst>
          </p:cNvPr>
          <p:cNvSpPr>
            <a:spLocks noGrp="1"/>
          </p:cNvSpPr>
          <p:nvPr>
            <p:ph type="title"/>
          </p:nvPr>
        </p:nvSpPr>
        <p:spPr>
          <a:xfrm>
            <a:off x="2230954" y="414456"/>
            <a:ext cx="7729728" cy="1188720"/>
          </a:xfrm>
          <a:solidFill>
            <a:srgbClr val="FFFFFF"/>
          </a:solidFill>
        </p:spPr>
        <p:txBody>
          <a:bodyPr>
            <a:normAutofit/>
          </a:bodyPr>
          <a:lstStyle/>
          <a:p>
            <a:r>
              <a:rPr lang="en-US" dirty="0"/>
              <a:t>Project details</a:t>
            </a:r>
          </a:p>
        </p:txBody>
      </p:sp>
      <p:sp>
        <p:nvSpPr>
          <p:cNvPr id="3" name="Content Placeholder 2">
            <a:extLst>
              <a:ext uri="{FF2B5EF4-FFF2-40B4-BE49-F238E27FC236}">
                <a16:creationId xmlns:a16="http://schemas.microsoft.com/office/drawing/2014/main" id="{7D9BF5B0-8BF3-24CB-2C7D-B5A0C30E2D73}"/>
              </a:ext>
            </a:extLst>
          </p:cNvPr>
          <p:cNvSpPr>
            <a:spLocks noGrp="1"/>
          </p:cNvSpPr>
          <p:nvPr>
            <p:ph idx="1"/>
          </p:nvPr>
        </p:nvSpPr>
        <p:spPr>
          <a:xfrm>
            <a:off x="1474237" y="1931436"/>
            <a:ext cx="9153330" cy="3592285"/>
          </a:xfrm>
        </p:spPr>
        <p:txBody>
          <a:bodyPr>
            <a:normAutofit/>
          </a:bodyPr>
          <a:lstStyle/>
          <a:p>
            <a:r>
              <a:rPr lang="en-US" dirty="0">
                <a:solidFill>
                  <a:srgbClr val="404040"/>
                </a:solidFill>
              </a:rPr>
              <a:t>Residential Unit Breakdown</a:t>
            </a:r>
          </a:p>
          <a:p>
            <a:pPr lvl="1"/>
            <a:r>
              <a:rPr lang="en-US" dirty="0">
                <a:solidFill>
                  <a:srgbClr val="404040"/>
                </a:solidFill>
              </a:rPr>
              <a:t>58 studios</a:t>
            </a:r>
          </a:p>
          <a:p>
            <a:pPr lvl="1"/>
            <a:r>
              <a:rPr lang="en-US" dirty="0">
                <a:solidFill>
                  <a:srgbClr val="404040"/>
                </a:solidFill>
              </a:rPr>
              <a:t>182 one-bedroom</a:t>
            </a:r>
          </a:p>
          <a:p>
            <a:pPr lvl="1"/>
            <a:r>
              <a:rPr lang="en-US" dirty="0">
                <a:solidFill>
                  <a:srgbClr val="404040"/>
                </a:solidFill>
              </a:rPr>
              <a:t>119 two-bedroom</a:t>
            </a:r>
          </a:p>
          <a:p>
            <a:pPr lvl="1"/>
            <a:r>
              <a:rPr lang="en-US" dirty="0">
                <a:solidFill>
                  <a:srgbClr val="404040"/>
                </a:solidFill>
              </a:rPr>
              <a:t>8 three-bedroom</a:t>
            </a:r>
          </a:p>
          <a:p>
            <a:r>
              <a:rPr lang="en-US" dirty="0">
                <a:solidFill>
                  <a:srgbClr val="404040"/>
                </a:solidFill>
              </a:rPr>
              <a:t>Affordable Housing </a:t>
            </a:r>
          </a:p>
          <a:p>
            <a:pPr lvl="1"/>
            <a:r>
              <a:rPr lang="en-US" dirty="0">
                <a:solidFill>
                  <a:srgbClr val="404040"/>
                </a:solidFill>
              </a:rPr>
              <a:t>26 units for lower-income households</a:t>
            </a:r>
          </a:p>
          <a:p>
            <a:pPr lvl="1"/>
            <a:r>
              <a:rPr lang="en-US" dirty="0">
                <a:solidFill>
                  <a:srgbClr val="404040"/>
                </a:solidFill>
              </a:rPr>
              <a:t>18 units for very-low-income households</a:t>
            </a:r>
          </a:p>
          <a:p>
            <a:pPr lvl="1"/>
            <a:endParaRPr lang="en-US" dirty="0">
              <a:solidFill>
                <a:srgbClr val="404040"/>
              </a:solidFill>
            </a:endParaRPr>
          </a:p>
        </p:txBody>
      </p:sp>
    </p:spTree>
    <p:extLst>
      <p:ext uri="{BB962C8B-B14F-4D97-AF65-F5344CB8AC3E}">
        <p14:creationId xmlns:p14="http://schemas.microsoft.com/office/powerpoint/2010/main" val="4046777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3BF8E-7A4F-800D-A4A5-5546780CB4FA}"/>
              </a:ext>
            </a:extLst>
          </p:cNvPr>
          <p:cNvSpPr>
            <a:spLocks noGrp="1"/>
          </p:cNvSpPr>
          <p:nvPr>
            <p:ph type="title"/>
          </p:nvPr>
        </p:nvSpPr>
        <p:spPr>
          <a:xfrm>
            <a:off x="2230954" y="414456"/>
            <a:ext cx="7729728" cy="1188720"/>
          </a:xfrm>
          <a:solidFill>
            <a:srgbClr val="FFFFFF"/>
          </a:solidFill>
        </p:spPr>
        <p:txBody>
          <a:bodyPr>
            <a:normAutofit/>
          </a:bodyPr>
          <a:lstStyle/>
          <a:p>
            <a:r>
              <a:rPr lang="en-US" dirty="0"/>
              <a:t>Site description and history</a:t>
            </a:r>
          </a:p>
        </p:txBody>
      </p:sp>
      <p:sp>
        <p:nvSpPr>
          <p:cNvPr id="3" name="Content Placeholder 2">
            <a:extLst>
              <a:ext uri="{FF2B5EF4-FFF2-40B4-BE49-F238E27FC236}">
                <a16:creationId xmlns:a16="http://schemas.microsoft.com/office/drawing/2014/main" id="{7D9BF5B0-8BF3-24CB-2C7D-B5A0C30E2D73}"/>
              </a:ext>
            </a:extLst>
          </p:cNvPr>
          <p:cNvSpPr>
            <a:spLocks noGrp="1"/>
          </p:cNvSpPr>
          <p:nvPr>
            <p:ph idx="1"/>
          </p:nvPr>
        </p:nvSpPr>
        <p:spPr>
          <a:xfrm>
            <a:off x="1511559" y="2157928"/>
            <a:ext cx="9011337" cy="3733094"/>
          </a:xfrm>
        </p:spPr>
        <p:txBody>
          <a:bodyPr>
            <a:normAutofit/>
          </a:bodyPr>
          <a:lstStyle/>
          <a:p>
            <a:r>
              <a:rPr lang="en-US" dirty="0">
                <a:solidFill>
                  <a:srgbClr val="404040"/>
                </a:solidFill>
              </a:rPr>
              <a:t>Current State</a:t>
            </a:r>
          </a:p>
          <a:p>
            <a:pPr lvl="1"/>
            <a:r>
              <a:rPr lang="en-US" dirty="0">
                <a:solidFill>
                  <a:srgbClr val="404040"/>
                </a:solidFill>
              </a:rPr>
              <a:t>Former paper mill site with existing industrial buildings</a:t>
            </a:r>
          </a:p>
          <a:p>
            <a:pPr lvl="1"/>
            <a:endParaRPr lang="en-US" dirty="0">
              <a:solidFill>
                <a:srgbClr val="404040"/>
              </a:solidFill>
            </a:endParaRPr>
          </a:p>
          <a:p>
            <a:r>
              <a:rPr lang="en-US" dirty="0">
                <a:solidFill>
                  <a:srgbClr val="404040"/>
                </a:solidFill>
              </a:rPr>
              <a:t>Location</a:t>
            </a:r>
          </a:p>
          <a:p>
            <a:pPr lvl="1"/>
            <a:r>
              <a:rPr lang="en-US" dirty="0">
                <a:solidFill>
                  <a:srgbClr val="404040"/>
                </a:solidFill>
              </a:rPr>
              <a:t>Bounded by White Avenue, Arrow Highway, and railroad tracks</a:t>
            </a:r>
          </a:p>
          <a:p>
            <a:pPr lvl="1"/>
            <a:r>
              <a:rPr lang="en-US" dirty="0">
                <a:solidFill>
                  <a:srgbClr val="404040"/>
                </a:solidFill>
              </a:rPr>
              <a:t>Site Size: 4.8 acres</a:t>
            </a:r>
          </a:p>
        </p:txBody>
      </p:sp>
    </p:spTree>
    <p:extLst>
      <p:ext uri="{BB962C8B-B14F-4D97-AF65-F5344CB8AC3E}">
        <p14:creationId xmlns:p14="http://schemas.microsoft.com/office/powerpoint/2010/main" val="1013800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85825-CE61-92C2-61D4-328DA0E966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445EAF-CD5C-25EC-85AC-0A7BA12AC0E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4D4F254-CB20-D8BF-0F0B-695527AD045C}"/>
              </a:ext>
            </a:extLst>
          </p:cNvPr>
          <p:cNvPicPr>
            <a:picLocks noChangeAspect="1"/>
          </p:cNvPicPr>
          <p:nvPr/>
        </p:nvPicPr>
        <p:blipFill>
          <a:blip r:embed="rId2"/>
          <a:stretch>
            <a:fillRect/>
          </a:stretch>
        </p:blipFill>
        <p:spPr>
          <a:xfrm>
            <a:off x="9327" y="-727788"/>
            <a:ext cx="12617331" cy="7909185"/>
          </a:xfrm>
          <a:prstGeom prst="rect">
            <a:avLst/>
          </a:prstGeom>
        </p:spPr>
      </p:pic>
    </p:spTree>
    <p:extLst>
      <p:ext uri="{BB962C8B-B14F-4D97-AF65-F5344CB8AC3E}">
        <p14:creationId xmlns:p14="http://schemas.microsoft.com/office/powerpoint/2010/main" val="2056168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3BF8E-7A4F-800D-A4A5-5546780CB4FA}"/>
              </a:ext>
            </a:extLst>
          </p:cNvPr>
          <p:cNvSpPr>
            <a:spLocks noGrp="1"/>
          </p:cNvSpPr>
          <p:nvPr>
            <p:ph type="title"/>
          </p:nvPr>
        </p:nvSpPr>
        <p:spPr>
          <a:xfrm>
            <a:off x="2230954" y="414456"/>
            <a:ext cx="7729728" cy="1188720"/>
          </a:xfrm>
          <a:solidFill>
            <a:srgbClr val="FFFFFF"/>
          </a:solidFill>
        </p:spPr>
        <p:txBody>
          <a:bodyPr>
            <a:normAutofit/>
          </a:bodyPr>
          <a:lstStyle/>
          <a:p>
            <a:r>
              <a:rPr lang="en-US" dirty="0"/>
              <a:t>Regulatory compliance </a:t>
            </a:r>
          </a:p>
        </p:txBody>
      </p:sp>
      <p:sp>
        <p:nvSpPr>
          <p:cNvPr id="3" name="Content Placeholder 2">
            <a:extLst>
              <a:ext uri="{FF2B5EF4-FFF2-40B4-BE49-F238E27FC236}">
                <a16:creationId xmlns:a16="http://schemas.microsoft.com/office/drawing/2014/main" id="{7D9BF5B0-8BF3-24CB-2C7D-B5A0C30E2D73}"/>
              </a:ext>
            </a:extLst>
          </p:cNvPr>
          <p:cNvSpPr>
            <a:spLocks noGrp="1"/>
          </p:cNvSpPr>
          <p:nvPr>
            <p:ph idx="1"/>
          </p:nvPr>
        </p:nvSpPr>
        <p:spPr>
          <a:xfrm>
            <a:off x="1455575" y="2017632"/>
            <a:ext cx="9011337" cy="3733094"/>
          </a:xfrm>
        </p:spPr>
        <p:txBody>
          <a:bodyPr>
            <a:normAutofit/>
          </a:bodyPr>
          <a:lstStyle/>
          <a:p>
            <a:r>
              <a:rPr lang="en-US" dirty="0">
                <a:solidFill>
                  <a:srgbClr val="404040"/>
                </a:solidFill>
              </a:rPr>
              <a:t>General Plan and Zoning</a:t>
            </a:r>
          </a:p>
          <a:p>
            <a:pPr lvl="1"/>
            <a:r>
              <a:rPr lang="en-US" dirty="0">
                <a:solidFill>
                  <a:srgbClr val="404040"/>
                </a:solidFill>
              </a:rPr>
              <a:t>Current General Plan designation of Commercial/Business Park</a:t>
            </a:r>
          </a:p>
          <a:p>
            <a:pPr lvl="1"/>
            <a:r>
              <a:rPr lang="en-US" dirty="0">
                <a:solidFill>
                  <a:srgbClr val="404040"/>
                </a:solidFill>
              </a:rPr>
              <a:t>General Plan Update will include a change to Specific Plan </a:t>
            </a:r>
          </a:p>
          <a:p>
            <a:pPr lvl="1"/>
            <a:r>
              <a:rPr lang="en-US" dirty="0">
                <a:solidFill>
                  <a:srgbClr val="404040"/>
                </a:solidFill>
              </a:rPr>
              <a:t>Zoned under Old Town La Verne Specific Plan (OTLVSP), Mixed-Use 1 District</a:t>
            </a:r>
          </a:p>
          <a:p>
            <a:pPr lvl="1"/>
            <a:endParaRPr lang="en-US" dirty="0">
              <a:solidFill>
                <a:srgbClr val="404040"/>
              </a:solidFill>
            </a:endParaRPr>
          </a:p>
          <a:p>
            <a:r>
              <a:rPr lang="en-US" dirty="0"/>
              <a:t>Submitted Applications</a:t>
            </a:r>
          </a:p>
          <a:p>
            <a:pPr lvl="1"/>
            <a:r>
              <a:rPr lang="en-US" dirty="0"/>
              <a:t>Precise Plan Review, Lot Merger, Density Bonus, Tree Removal</a:t>
            </a:r>
            <a:endParaRPr lang="en-US" dirty="0">
              <a:solidFill>
                <a:srgbClr val="404040"/>
              </a:solidFill>
            </a:endParaRPr>
          </a:p>
        </p:txBody>
      </p:sp>
    </p:spTree>
    <p:extLst>
      <p:ext uri="{BB962C8B-B14F-4D97-AF65-F5344CB8AC3E}">
        <p14:creationId xmlns:p14="http://schemas.microsoft.com/office/powerpoint/2010/main" val="3526847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C8724C-5919-4CFE-5066-507F1BD9E9DB}"/>
              </a:ext>
            </a:extLst>
          </p:cNvPr>
          <p:cNvPicPr>
            <a:picLocks noChangeAspect="1"/>
          </p:cNvPicPr>
          <p:nvPr/>
        </p:nvPicPr>
        <p:blipFill rotWithShape="1">
          <a:blip r:embed="rId2"/>
          <a:srcRect t="5179" b="5179"/>
          <a:stretch/>
        </p:blipFill>
        <p:spPr>
          <a:xfrm>
            <a:off x="20" y="10"/>
            <a:ext cx="12191980" cy="6857990"/>
          </a:xfrm>
          <a:prstGeom prst="rect">
            <a:avLst/>
          </a:prstGeom>
        </p:spPr>
      </p:pic>
      <p:sp>
        <p:nvSpPr>
          <p:cNvPr id="2" name="Title 1">
            <a:extLst>
              <a:ext uri="{FF2B5EF4-FFF2-40B4-BE49-F238E27FC236}">
                <a16:creationId xmlns:a16="http://schemas.microsoft.com/office/drawing/2014/main" id="{B7E3BF8E-7A4F-800D-A4A5-5546780CB4FA}"/>
              </a:ext>
            </a:extLst>
          </p:cNvPr>
          <p:cNvSpPr>
            <a:spLocks noGrp="1"/>
          </p:cNvSpPr>
          <p:nvPr>
            <p:ph type="title"/>
          </p:nvPr>
        </p:nvSpPr>
        <p:spPr>
          <a:xfrm>
            <a:off x="2243137" y="3352800"/>
            <a:ext cx="7705725" cy="470314"/>
          </a:xfrm>
          <a:solidFill>
            <a:schemeClr val="bg1">
              <a:alpha val="60000"/>
            </a:schemeClr>
          </a:solidFill>
          <a:ln w="38100" cap="sq">
            <a:solidFill>
              <a:schemeClr val="tx1"/>
            </a:solidFill>
            <a:miter lim="800000"/>
          </a:ln>
        </p:spPr>
        <p:txBody>
          <a:bodyPr vert="horz" lIns="274320" tIns="182880" rIns="274320" bIns="182880" rtlCol="0" anchor="ctr" anchorCtr="1">
            <a:normAutofit fontScale="90000"/>
          </a:bodyPr>
          <a:lstStyle/>
          <a:p>
            <a:r>
              <a:rPr lang="en-US" sz="3800">
                <a:solidFill>
                  <a:schemeClr val="tx1"/>
                </a:solidFill>
              </a:rPr>
              <a:t>Elevations/Architecture</a:t>
            </a:r>
          </a:p>
        </p:txBody>
      </p:sp>
    </p:spTree>
    <p:extLst>
      <p:ext uri="{BB962C8B-B14F-4D97-AF65-F5344CB8AC3E}">
        <p14:creationId xmlns:p14="http://schemas.microsoft.com/office/powerpoint/2010/main" val="2379305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D6356-6E97-8F4B-B46B-82D712D073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83D00C-C274-9667-0889-F498FD46348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30F82EB-3A40-2A32-239A-CA12EC620810}"/>
              </a:ext>
            </a:extLst>
          </p:cNvPr>
          <p:cNvPicPr>
            <a:picLocks noChangeAspect="1"/>
          </p:cNvPicPr>
          <p:nvPr/>
        </p:nvPicPr>
        <p:blipFill>
          <a:blip r:embed="rId2"/>
          <a:stretch>
            <a:fillRect/>
          </a:stretch>
        </p:blipFill>
        <p:spPr>
          <a:xfrm>
            <a:off x="637413" y="218627"/>
            <a:ext cx="10917174" cy="6420746"/>
          </a:xfrm>
          <a:prstGeom prst="rect">
            <a:avLst/>
          </a:prstGeom>
        </p:spPr>
      </p:pic>
    </p:spTree>
    <p:extLst>
      <p:ext uri="{BB962C8B-B14F-4D97-AF65-F5344CB8AC3E}">
        <p14:creationId xmlns:p14="http://schemas.microsoft.com/office/powerpoint/2010/main" val="3645893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F9AADE5-CA72-7958-1D94-6FFE0FC5E010}"/>
              </a:ext>
            </a:extLst>
          </p:cNvPr>
          <p:cNvPicPr>
            <a:picLocks noGrp="1" noChangeAspect="1"/>
          </p:cNvPicPr>
          <p:nvPr>
            <p:ph idx="1"/>
          </p:nvPr>
        </p:nvPicPr>
        <p:blipFill rotWithShape="1">
          <a:blip r:embed="rId2"/>
          <a:srcRect t="2867" b="1388"/>
          <a:stretch/>
        </p:blipFill>
        <p:spPr>
          <a:xfrm>
            <a:off x="20" y="10"/>
            <a:ext cx="12191980" cy="6857990"/>
          </a:xfrm>
          <a:prstGeom prst="rect">
            <a:avLst/>
          </a:prstGeom>
        </p:spPr>
      </p:pic>
      <p:sp>
        <p:nvSpPr>
          <p:cNvPr id="2" name="Title 1">
            <a:extLst>
              <a:ext uri="{FF2B5EF4-FFF2-40B4-BE49-F238E27FC236}">
                <a16:creationId xmlns:a16="http://schemas.microsoft.com/office/drawing/2014/main" id="{69B3554B-3178-6421-1A86-5767FA1B690F}"/>
              </a:ext>
            </a:extLst>
          </p:cNvPr>
          <p:cNvSpPr>
            <a:spLocks noGrp="1"/>
          </p:cNvSpPr>
          <p:nvPr>
            <p:ph type="title"/>
          </p:nvPr>
        </p:nvSpPr>
        <p:spPr>
          <a:xfrm>
            <a:off x="123825" y="5600700"/>
            <a:ext cx="3067050" cy="775114"/>
          </a:xfrm>
          <a:solidFill>
            <a:schemeClr val="bg1">
              <a:alpha val="60000"/>
            </a:schemeClr>
          </a:solidFill>
          <a:ln w="38100" cap="sq">
            <a:solidFill>
              <a:schemeClr val="tx1"/>
            </a:solidFill>
            <a:miter lim="800000"/>
          </a:ln>
        </p:spPr>
        <p:txBody>
          <a:bodyPr vert="horz" lIns="274320" tIns="182880" rIns="274320" bIns="182880" rtlCol="0" anchor="ctr" anchorCtr="1">
            <a:normAutofit fontScale="90000"/>
          </a:bodyPr>
          <a:lstStyle/>
          <a:p>
            <a:r>
              <a:rPr lang="en-US" sz="3800" dirty="0">
                <a:solidFill>
                  <a:schemeClr val="tx1"/>
                </a:solidFill>
              </a:rPr>
              <a:t>Site Plan</a:t>
            </a:r>
          </a:p>
        </p:txBody>
      </p:sp>
    </p:spTree>
    <p:extLst>
      <p:ext uri="{BB962C8B-B14F-4D97-AF65-F5344CB8AC3E}">
        <p14:creationId xmlns:p14="http://schemas.microsoft.com/office/powerpoint/2010/main" val="364482307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Parcel</Template>
  <TotalTime>302</TotalTime>
  <Words>1000</Words>
  <Application>Microsoft Office PowerPoint</Application>
  <PresentationFormat>Widescreen</PresentationFormat>
  <Paragraphs>160</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Aptos</vt:lpstr>
      <vt:lpstr>Arial</vt:lpstr>
      <vt:lpstr>Calibri</vt:lpstr>
      <vt:lpstr>Courier New</vt:lpstr>
      <vt:lpstr>Gill Sans MT</vt:lpstr>
      <vt:lpstr>Times New Roman</vt:lpstr>
      <vt:lpstr>Parcel</vt:lpstr>
      <vt:lpstr>Mixed-use development 1941 White Avenue</vt:lpstr>
      <vt:lpstr>Introduction</vt:lpstr>
      <vt:lpstr>Project details</vt:lpstr>
      <vt:lpstr>Site description and history</vt:lpstr>
      <vt:lpstr>PowerPoint Presentation</vt:lpstr>
      <vt:lpstr>Regulatory compliance </vt:lpstr>
      <vt:lpstr>Elevations/Architecture</vt:lpstr>
      <vt:lpstr>PowerPoint Presentation</vt:lpstr>
      <vt:lpstr>Site Plan</vt:lpstr>
      <vt:lpstr>PowerPoint Presentation</vt:lpstr>
      <vt:lpstr>Underground Utility District No. 8</vt:lpstr>
      <vt:lpstr>Community Facilities District (CFD)</vt:lpstr>
      <vt:lpstr>Ceqa compliance </vt:lpstr>
      <vt:lpstr>Project compliance </vt:lpstr>
      <vt:lpstr>Housing Element (RHNA)</vt:lpstr>
      <vt:lpstr>No Net loss</vt:lpstr>
      <vt:lpstr>Tree removal and landscaping</vt:lpstr>
      <vt:lpstr>PowerPoint Presentation</vt:lpstr>
      <vt:lpstr>Public Art</vt:lpstr>
      <vt:lpstr>Recommendation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Mixed-use development 1941 White Avenue</dc:title>
  <dc:creator>Candice Bowcock</dc:creator>
  <cp:lastModifiedBy>Candice Bowcock</cp:lastModifiedBy>
  <cp:revision>10</cp:revision>
  <dcterms:created xsi:type="dcterms:W3CDTF">2024-06-24T21:56:51Z</dcterms:created>
  <dcterms:modified xsi:type="dcterms:W3CDTF">2024-07-25T22:35:29Z</dcterms:modified>
</cp:coreProperties>
</file>